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73" r:id="rId14"/>
    <p:sldId id="267" r:id="rId15"/>
    <p:sldId id="268" r:id="rId16"/>
    <p:sldId id="269" r:id="rId17"/>
    <p:sldId id="270" r:id="rId18"/>
    <p:sldId id="271" r:id="rId19"/>
    <p:sldId id="272" r:id="rId20"/>
    <p:sldId id="274" r:id="rId21"/>
  </p:sldIdLst>
  <p:sldSz cx="9906000" cy="6858000" type="A4"/>
  <p:notesSz cx="6858000" cy="9144000"/>
  <p:embeddedFontLst>
    <p:embeddedFont>
      <p:font typeface="HY엽서M" panose="0203060000010101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함초롬돋움" panose="020B0604000101010101" pitchFamily="50" charset="-127"/>
      <p:regular r:id="rId26"/>
      <p:bold r:id="rId27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43" autoAdjust="0"/>
    <p:restoredTop sz="96370" autoAdjust="0"/>
  </p:normalViewPr>
  <p:slideViewPr>
    <p:cSldViewPr snapToGrid="0">
      <p:cViewPr varScale="1">
        <p:scale>
          <a:sx n="85" d="100"/>
          <a:sy n="85" d="100"/>
        </p:scale>
        <p:origin x="1459" y="62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4175B8C-DF90-4444-88E4-F1D95D87E965}" type="datetime1">
              <a:rPr lang="ko-KR" altLang="en-US"/>
              <a:pPr lvl="0">
                <a:defRPr/>
              </a:pPr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8405DAE-064F-4E16-A6EA-40DBFA52F80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405DAE-064F-4E16-A6EA-40DBFA52F80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405DAE-064F-4E16-A6EA-40DBFA52F80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405DAE-064F-4E16-A6EA-40DBFA52F806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8405DAE-064F-4E16-A6EA-40DBFA52F806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91000">
              <a:schemeClr val="tx1">
                <a:lumMod val="85000"/>
                <a:lumOff val="15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53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7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47" indent="0">
              <a:buNone/>
              <a:defRPr sz="1400"/>
            </a:lvl2pPr>
            <a:lvl3pPr marL="1072892" indent="0">
              <a:buNone/>
              <a:defRPr sz="1200"/>
            </a:lvl3pPr>
            <a:lvl4pPr marL="1609338" indent="0">
              <a:buNone/>
              <a:defRPr sz="1100"/>
            </a:lvl4pPr>
            <a:lvl5pPr marL="2145785" indent="0">
              <a:buNone/>
              <a:defRPr sz="1100"/>
            </a:lvl5pPr>
            <a:lvl6pPr marL="2682231" indent="0">
              <a:buNone/>
              <a:defRPr sz="1100"/>
            </a:lvl6pPr>
            <a:lvl7pPr marL="3218677" indent="0">
              <a:buNone/>
              <a:defRPr sz="1100"/>
            </a:lvl7pPr>
            <a:lvl8pPr marL="3755123" indent="0">
              <a:buNone/>
              <a:defRPr sz="1100"/>
            </a:lvl8pPr>
            <a:lvl9pPr marL="4291569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4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47" indent="0">
              <a:buNone/>
              <a:defRPr sz="3300"/>
            </a:lvl2pPr>
            <a:lvl3pPr marL="1072892" indent="0">
              <a:buNone/>
              <a:defRPr sz="2800"/>
            </a:lvl3pPr>
            <a:lvl4pPr marL="1609338" indent="0">
              <a:buNone/>
              <a:defRPr sz="2300"/>
            </a:lvl4pPr>
            <a:lvl5pPr marL="2145785" indent="0">
              <a:buNone/>
              <a:defRPr sz="2300"/>
            </a:lvl5pPr>
            <a:lvl6pPr marL="2682231" indent="0">
              <a:buNone/>
              <a:defRPr sz="2300"/>
            </a:lvl6pPr>
            <a:lvl7pPr marL="3218677" indent="0">
              <a:buNone/>
              <a:defRPr sz="2300"/>
            </a:lvl7pPr>
            <a:lvl8pPr marL="3755123" indent="0">
              <a:buNone/>
              <a:defRPr sz="2300"/>
            </a:lvl8pPr>
            <a:lvl9pPr marL="4291569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3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47" indent="0">
              <a:buNone/>
              <a:defRPr sz="1400"/>
            </a:lvl2pPr>
            <a:lvl3pPr marL="1072892" indent="0">
              <a:buNone/>
              <a:defRPr sz="1200"/>
            </a:lvl3pPr>
            <a:lvl4pPr marL="1609338" indent="0">
              <a:buNone/>
              <a:defRPr sz="1100"/>
            </a:lvl4pPr>
            <a:lvl5pPr marL="2145785" indent="0">
              <a:buNone/>
              <a:defRPr sz="1100"/>
            </a:lvl5pPr>
            <a:lvl6pPr marL="2682231" indent="0">
              <a:buNone/>
              <a:defRPr sz="1100"/>
            </a:lvl6pPr>
            <a:lvl7pPr marL="3218677" indent="0">
              <a:buNone/>
              <a:defRPr sz="1100"/>
            </a:lvl7pPr>
            <a:lvl8pPr marL="3755123" indent="0">
              <a:buNone/>
              <a:defRPr sz="1100"/>
            </a:lvl8pPr>
            <a:lvl9pPr marL="4291569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4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2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>
          <a:gsLst>
            <a:gs pos="100000">
              <a:schemeClr val="accent5">
                <a:lumMod val="75000"/>
              </a:schemeClr>
            </a:gs>
            <a:gs pos="54000">
              <a:schemeClr val="accent5"/>
            </a:gs>
            <a:gs pos="0">
              <a:schemeClr val="accent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26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chemeClr val="bg1"/>
            </a:gs>
            <a:gs pos="38000">
              <a:schemeClr val="bg1">
                <a:lumMod val="95000"/>
              </a:schemeClr>
            </a:gs>
            <a:gs pos="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9425" y="19578"/>
            <a:ext cx="9827154" cy="67821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" name="액자 2"/>
          <p:cNvSpPr/>
          <p:nvPr userDrawn="1"/>
        </p:nvSpPr>
        <p:spPr>
          <a:xfrm>
            <a:off x="0" y="0"/>
            <a:ext cx="9906000" cy="6858000"/>
          </a:xfrm>
          <a:prstGeom prst="frame">
            <a:avLst>
              <a:gd name="adj1" fmla="val 83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01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97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5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5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7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47" indent="0">
              <a:buNone/>
              <a:defRPr sz="2300" b="1"/>
            </a:lvl2pPr>
            <a:lvl3pPr marL="1072892" indent="0">
              <a:buNone/>
              <a:defRPr sz="2100" b="1"/>
            </a:lvl3pPr>
            <a:lvl4pPr marL="1609338" indent="0">
              <a:buNone/>
              <a:defRPr sz="1900" b="1"/>
            </a:lvl4pPr>
            <a:lvl5pPr marL="2145785" indent="0">
              <a:buNone/>
              <a:defRPr sz="1900" b="1"/>
            </a:lvl5pPr>
            <a:lvl6pPr marL="2682231" indent="0">
              <a:buNone/>
              <a:defRPr sz="1900" b="1"/>
            </a:lvl6pPr>
            <a:lvl7pPr marL="3218677" indent="0">
              <a:buNone/>
              <a:defRPr sz="1900" b="1"/>
            </a:lvl7pPr>
            <a:lvl8pPr marL="3755123" indent="0">
              <a:buNone/>
              <a:defRPr sz="1900" b="1"/>
            </a:lvl8pPr>
            <a:lvl9pPr marL="4291569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7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47" indent="0">
              <a:buNone/>
              <a:defRPr sz="2300" b="1"/>
            </a:lvl2pPr>
            <a:lvl3pPr marL="1072892" indent="0">
              <a:buNone/>
              <a:defRPr sz="2100" b="1"/>
            </a:lvl3pPr>
            <a:lvl4pPr marL="1609338" indent="0">
              <a:buNone/>
              <a:defRPr sz="1900" b="1"/>
            </a:lvl4pPr>
            <a:lvl5pPr marL="2145785" indent="0">
              <a:buNone/>
              <a:defRPr sz="1900" b="1"/>
            </a:lvl5pPr>
            <a:lvl6pPr marL="2682231" indent="0">
              <a:buNone/>
              <a:defRPr sz="1900" b="1"/>
            </a:lvl6pPr>
            <a:lvl7pPr marL="3218677" indent="0">
              <a:buNone/>
              <a:defRPr sz="1900" b="1"/>
            </a:lvl7pPr>
            <a:lvl8pPr marL="3755123" indent="0">
              <a:buNone/>
              <a:defRPr sz="1900" b="1"/>
            </a:lvl8pPr>
            <a:lvl9pPr marL="4291569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2" y="6237317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5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6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4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ctr" defTabSz="1072892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402335" indent="-402335" algn="l" defTabSz="1072892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871725" indent="-335278" algn="l" defTabSz="1072892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341116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877562" indent="-268223" algn="l" defTabSz="1072892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414007" indent="-268223" algn="l" defTabSz="1072892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950454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900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346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792" indent="-268223" algn="l" defTabSz="1072892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47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92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338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85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231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677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123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569" algn="l" defTabSz="107289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9132">
              <a:schemeClr val="bg1"/>
            </a:gs>
            <a:gs pos="84000">
              <a:schemeClr val="bg1">
                <a:lumMod val="95000"/>
              </a:schemeClr>
            </a:gs>
            <a:gs pos="10000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208379" y="-436087"/>
            <a:ext cx="4977262" cy="4977262"/>
            <a:chOff x="-243311" y="-501499"/>
            <a:chExt cx="6022487" cy="6022487"/>
          </a:xfrm>
        </p:grpSpPr>
        <p:sp>
          <p:nvSpPr>
            <p:cNvPr id="2" name="직사각형 1"/>
            <p:cNvSpPr/>
            <p:nvPr/>
          </p:nvSpPr>
          <p:spPr>
            <a:xfrm rot="20333980">
              <a:off x="-243311" y="1028884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 rot="18164072">
              <a:off x="-1451676" y="2487389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567518" y="1968725"/>
            <a:ext cx="6018270" cy="1845912"/>
            <a:chOff x="381214" y="2693112"/>
            <a:chExt cx="4859818" cy="1544141"/>
          </a:xfrm>
        </p:grpSpPr>
        <p:sp>
          <p:nvSpPr>
            <p:cNvPr id="5" name="TextBox 4"/>
            <p:cNvSpPr txBox="1"/>
            <p:nvPr/>
          </p:nvSpPr>
          <p:spPr>
            <a:xfrm>
              <a:off x="381214" y="4030772"/>
              <a:ext cx="2964329" cy="206481"/>
            </a:xfrm>
            <a:prstGeom prst="rect">
              <a:avLst/>
            </a:prstGeom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900" b="1" spc="30" dirty="0">
                  <a:gradFill flip="none" rotWithShape="1">
                    <a:gsLst>
                      <a:gs pos="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Date- 2020 . 11. 10</a:t>
              </a:r>
              <a:endParaRPr lang="ko-KR" altLang="en-US" sz="90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214" y="2693112"/>
              <a:ext cx="4859818" cy="708529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데이터분석을 활용한 </a:t>
              </a:r>
              <a:endParaRPr lang="en-US" altLang="ko-KR" sz="2400" b="1" spc="-150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여행지 추천 웹사이트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214" y="3744977"/>
              <a:ext cx="3537882" cy="24510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defTabSz="914423">
                <a:spcBef>
                  <a:spcPct val="0"/>
                </a:spcBef>
              </a:pPr>
              <a:r>
                <a:rPr lang="en-US" altLang="ko-KR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2020</a:t>
              </a:r>
              <a:r>
                <a:rPr lang="ko-KR" altLang="en-US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졸업인증 평가 연계 종합프로젝트 </a:t>
              </a:r>
              <a:r>
                <a:rPr lang="ko-KR" altLang="en-US" sz="1200" b="1" dirty="0" err="1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평가회</a:t>
              </a:r>
              <a:endPara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2AE567-0528-4CB2-8ABB-F324AC84AF46}"/>
              </a:ext>
            </a:extLst>
          </p:cNvPr>
          <p:cNvSpPr txBox="1"/>
          <p:nvPr/>
        </p:nvSpPr>
        <p:spPr>
          <a:xfrm>
            <a:off x="4953000" y="5340841"/>
            <a:ext cx="3931702" cy="103166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23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팀장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201835630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김재이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23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201433929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홍건호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23">
              <a:spcBef>
                <a:spcPct val="0"/>
              </a:spcBef>
            </a:pP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201732134 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김예원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23">
              <a:spcBef>
                <a:spcPct val="0"/>
              </a:spcBef>
            </a:pP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201835608 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강영준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23">
              <a:spcBef>
                <a:spcPct val="0"/>
              </a:spcBef>
            </a:pP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201833937 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윤건우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61C9B-FB98-4894-AF5C-576A948307A6}"/>
              </a:ext>
            </a:extLst>
          </p:cNvPr>
          <p:cNvSpPr txBox="1"/>
          <p:nvPr/>
        </p:nvSpPr>
        <p:spPr>
          <a:xfrm>
            <a:off x="4953000" y="4408615"/>
            <a:ext cx="3931702" cy="29300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23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교수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박양재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교수님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479E97-C5FA-4D8D-9C21-DBA192436D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7156" y="259278"/>
            <a:ext cx="2149026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BDD74-38F7-4F5F-8CE1-3DB05E5D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47012" y="661044"/>
            <a:ext cx="254254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942250-92DC-42BA-BB4C-AB94DAB6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" y="1172108"/>
            <a:ext cx="1276350" cy="142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38888-DDB2-49AF-AC30-2D3D0BACEE91}"/>
              </a:ext>
            </a:extLst>
          </p:cNvPr>
          <p:cNvSpPr txBox="1"/>
          <p:nvPr/>
        </p:nvSpPr>
        <p:spPr>
          <a:xfrm>
            <a:off x="564776" y="2796989"/>
            <a:ext cx="1276350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6D548-7D94-4FC6-A0AF-64CEB0AEA044}"/>
              </a:ext>
            </a:extLst>
          </p:cNvPr>
          <p:cNvSpPr txBox="1"/>
          <p:nvPr/>
        </p:nvSpPr>
        <p:spPr>
          <a:xfrm>
            <a:off x="3709146" y="647168"/>
            <a:ext cx="1573305" cy="4154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모바일기기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5EEB8-03D3-4FB9-B0C2-54C34E6659D9}"/>
              </a:ext>
            </a:extLst>
          </p:cNvPr>
          <p:cNvSpPr/>
          <p:nvPr/>
        </p:nvSpPr>
        <p:spPr>
          <a:xfrm>
            <a:off x="2644587" y="1062666"/>
            <a:ext cx="3702425" cy="4940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589BE-8AF1-4A99-AF35-4B1CE7AE2303}"/>
              </a:ext>
            </a:extLst>
          </p:cNvPr>
          <p:cNvSpPr txBox="1"/>
          <p:nvPr/>
        </p:nvSpPr>
        <p:spPr>
          <a:xfrm>
            <a:off x="2850776" y="1353671"/>
            <a:ext cx="41237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1B4C1C-ED9B-4127-B4C3-6AD3F7D5B41B}"/>
              </a:ext>
            </a:extLst>
          </p:cNvPr>
          <p:cNvSpPr txBox="1"/>
          <p:nvPr/>
        </p:nvSpPr>
        <p:spPr>
          <a:xfrm>
            <a:off x="2850776" y="1976918"/>
            <a:ext cx="41237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26AC7-39DC-40F6-A773-E3D1B01DB637}"/>
              </a:ext>
            </a:extLst>
          </p:cNvPr>
          <p:cNvSpPr txBox="1"/>
          <p:nvPr/>
        </p:nvSpPr>
        <p:spPr>
          <a:xfrm>
            <a:off x="2850776" y="2602612"/>
            <a:ext cx="41237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535D1E-5AD9-4F97-BA57-A415E227F911}"/>
              </a:ext>
            </a:extLst>
          </p:cNvPr>
          <p:cNvSpPr txBox="1"/>
          <p:nvPr/>
        </p:nvSpPr>
        <p:spPr>
          <a:xfrm>
            <a:off x="2850776" y="3225859"/>
            <a:ext cx="41237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D412F-BCCC-4EDA-A61C-C68B36C102D0}"/>
              </a:ext>
            </a:extLst>
          </p:cNvPr>
          <p:cNvSpPr txBox="1"/>
          <p:nvPr/>
        </p:nvSpPr>
        <p:spPr>
          <a:xfrm>
            <a:off x="2850776" y="3849106"/>
            <a:ext cx="41237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47BC0-1761-4641-AD31-64A07D48613E}"/>
              </a:ext>
            </a:extLst>
          </p:cNvPr>
          <p:cNvSpPr txBox="1"/>
          <p:nvPr/>
        </p:nvSpPr>
        <p:spPr>
          <a:xfrm>
            <a:off x="2850776" y="4474800"/>
            <a:ext cx="41237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9D5D7E-B9A5-4815-871B-D3C1EF50897B}"/>
              </a:ext>
            </a:extLst>
          </p:cNvPr>
          <p:cNvSpPr txBox="1"/>
          <p:nvPr/>
        </p:nvSpPr>
        <p:spPr>
          <a:xfrm>
            <a:off x="2850776" y="5098047"/>
            <a:ext cx="41237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97519-F83E-4936-B9FB-FD184496D8D1}"/>
              </a:ext>
            </a:extLst>
          </p:cNvPr>
          <p:cNvSpPr txBox="1"/>
          <p:nvPr/>
        </p:nvSpPr>
        <p:spPr>
          <a:xfrm>
            <a:off x="3415552" y="1353671"/>
            <a:ext cx="270069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FC6066-F80F-4FA9-8D1E-F90A8E524E81}"/>
              </a:ext>
            </a:extLst>
          </p:cNvPr>
          <p:cNvSpPr txBox="1"/>
          <p:nvPr/>
        </p:nvSpPr>
        <p:spPr>
          <a:xfrm>
            <a:off x="3415553" y="1976918"/>
            <a:ext cx="270069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관리자 메뉴 추천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E66000-E577-47C8-8E6C-AED23E8C6F16}"/>
              </a:ext>
            </a:extLst>
          </p:cNvPr>
          <p:cNvSpPr txBox="1"/>
          <p:nvPr/>
        </p:nvSpPr>
        <p:spPr>
          <a:xfrm>
            <a:off x="3415552" y="2602612"/>
            <a:ext cx="270069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맞춤 메뉴 추천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9C6406-3FD3-4091-8BA4-299C163AB45A}"/>
              </a:ext>
            </a:extLst>
          </p:cNvPr>
          <p:cNvSpPr txBox="1"/>
          <p:nvPr/>
        </p:nvSpPr>
        <p:spPr>
          <a:xfrm>
            <a:off x="3415552" y="3225859"/>
            <a:ext cx="270069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메뉴 추천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6ED266-27EF-4D3D-A808-B0829C2293E9}"/>
              </a:ext>
            </a:extLst>
          </p:cNvPr>
          <p:cNvSpPr txBox="1"/>
          <p:nvPr/>
        </p:nvSpPr>
        <p:spPr>
          <a:xfrm>
            <a:off x="3415552" y="3849106"/>
            <a:ext cx="270069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추천 글 작성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84C142-6205-4F86-87D3-770B12EBB7B8}"/>
              </a:ext>
            </a:extLst>
          </p:cNvPr>
          <p:cNvSpPr txBox="1"/>
          <p:nvPr/>
        </p:nvSpPr>
        <p:spPr>
          <a:xfrm>
            <a:off x="3415552" y="4474800"/>
            <a:ext cx="270069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CA9913-9AEE-48F8-A452-4348C99DFB85}"/>
              </a:ext>
            </a:extLst>
          </p:cNvPr>
          <p:cNvSpPr txBox="1"/>
          <p:nvPr/>
        </p:nvSpPr>
        <p:spPr>
          <a:xfrm>
            <a:off x="3415552" y="5098047"/>
            <a:ext cx="2700697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219AD4-E477-41D1-A655-3237794171C3}"/>
              </a:ext>
            </a:extLst>
          </p:cNvPr>
          <p:cNvSpPr/>
          <p:nvPr/>
        </p:nvSpPr>
        <p:spPr>
          <a:xfrm>
            <a:off x="7024845" y="2938024"/>
            <a:ext cx="2361909" cy="19959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3E629DE-964E-4E34-AAD6-DE182B7D14AB}"/>
              </a:ext>
            </a:extLst>
          </p:cNvPr>
          <p:cNvSpPr/>
          <p:nvPr/>
        </p:nvSpPr>
        <p:spPr>
          <a:xfrm>
            <a:off x="7024553" y="4480305"/>
            <a:ext cx="2361909" cy="8334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6C00AF1-6FEC-4808-9FAC-44838999C233}"/>
              </a:ext>
            </a:extLst>
          </p:cNvPr>
          <p:cNvSpPr/>
          <p:nvPr/>
        </p:nvSpPr>
        <p:spPr>
          <a:xfrm>
            <a:off x="7024553" y="2720710"/>
            <a:ext cx="2361909" cy="4667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432BCB-C9A7-43D8-960C-36F85B5CDD54}"/>
              </a:ext>
            </a:extLst>
          </p:cNvPr>
          <p:cNvSpPr txBox="1"/>
          <p:nvPr/>
        </p:nvSpPr>
        <p:spPr>
          <a:xfrm>
            <a:off x="7041088" y="3351482"/>
            <a:ext cx="2336409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DATABASE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600" dirty="0"/>
              <a:t>User info</a:t>
            </a:r>
          </a:p>
          <a:p>
            <a:pPr algn="ctr"/>
            <a:r>
              <a:rPr lang="en-US" altLang="ko-KR" sz="1600" dirty="0"/>
              <a:t>Admin Post info</a:t>
            </a:r>
          </a:p>
          <a:p>
            <a:pPr algn="ctr"/>
            <a:r>
              <a:rPr lang="en-US" altLang="ko-KR" sz="1600" dirty="0"/>
              <a:t>User Post info</a:t>
            </a:r>
          </a:p>
          <a:p>
            <a:pPr algn="ctr"/>
            <a:r>
              <a:rPr lang="en-US" altLang="ko-KR" sz="1600" dirty="0"/>
              <a:t>User Taste info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9674972-BEDB-44DA-B59A-C6EBC4ECB3CB}"/>
              </a:ext>
            </a:extLst>
          </p:cNvPr>
          <p:cNvCxnSpPr>
            <a:stCxn id="6" idx="3"/>
            <a:endCxn id="21" idx="1"/>
          </p:cNvCxnSpPr>
          <p:nvPr/>
        </p:nvCxnSpPr>
        <p:spPr>
          <a:xfrm>
            <a:off x="1691528" y="1886483"/>
            <a:ext cx="1159248" cy="923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D9E8414-2F89-4541-AF16-42090518BD9C}"/>
              </a:ext>
            </a:extLst>
          </p:cNvPr>
          <p:cNvCxnSpPr>
            <a:stCxn id="21" idx="1"/>
            <a:endCxn id="6" idx="3"/>
          </p:cNvCxnSpPr>
          <p:nvPr/>
        </p:nvCxnSpPr>
        <p:spPr>
          <a:xfrm rot="10800000">
            <a:off x="1691528" y="1886483"/>
            <a:ext cx="1159248" cy="923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D348555-5003-48B7-80C5-28A01689E12B}"/>
              </a:ext>
            </a:extLst>
          </p:cNvPr>
          <p:cNvCxnSpPr>
            <a:stCxn id="20" idx="1"/>
            <a:endCxn id="6" idx="3"/>
          </p:cNvCxnSpPr>
          <p:nvPr/>
        </p:nvCxnSpPr>
        <p:spPr>
          <a:xfrm rot="10800000">
            <a:off x="1691528" y="1886483"/>
            <a:ext cx="1159248" cy="2981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721666F9-B843-43FC-9925-7249DD7846FA}"/>
              </a:ext>
            </a:extLst>
          </p:cNvPr>
          <p:cNvCxnSpPr>
            <a:stCxn id="13" idx="1"/>
            <a:endCxn id="6" idx="3"/>
          </p:cNvCxnSpPr>
          <p:nvPr/>
        </p:nvCxnSpPr>
        <p:spPr>
          <a:xfrm rot="10800000" flipV="1">
            <a:off x="1691528" y="1561419"/>
            <a:ext cx="1159248" cy="3250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C89E8AD-F270-4786-B24C-EF2937895FCA}"/>
              </a:ext>
            </a:extLst>
          </p:cNvPr>
          <p:cNvCxnSpPr>
            <a:stCxn id="6" idx="3"/>
            <a:endCxn id="22" idx="1"/>
          </p:cNvCxnSpPr>
          <p:nvPr/>
        </p:nvCxnSpPr>
        <p:spPr>
          <a:xfrm>
            <a:off x="1691528" y="1886483"/>
            <a:ext cx="1159248" cy="15471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82EE3E35-9537-424C-BD02-C7155ACAA28E}"/>
              </a:ext>
            </a:extLst>
          </p:cNvPr>
          <p:cNvCxnSpPr>
            <a:stCxn id="6" idx="3"/>
            <a:endCxn id="25" idx="1"/>
          </p:cNvCxnSpPr>
          <p:nvPr/>
        </p:nvCxnSpPr>
        <p:spPr>
          <a:xfrm>
            <a:off x="1691528" y="1886483"/>
            <a:ext cx="1159248" cy="21703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9ABAF8A-1B4D-4D83-8A79-CC461EE25DC2}"/>
              </a:ext>
            </a:extLst>
          </p:cNvPr>
          <p:cNvCxnSpPr>
            <a:stCxn id="6" idx="3"/>
            <a:endCxn id="26" idx="1"/>
          </p:cNvCxnSpPr>
          <p:nvPr/>
        </p:nvCxnSpPr>
        <p:spPr>
          <a:xfrm>
            <a:off x="1691528" y="1886483"/>
            <a:ext cx="1159248" cy="27960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8568F043-B8C2-4A6F-88C1-3C5608FFA06E}"/>
              </a:ext>
            </a:extLst>
          </p:cNvPr>
          <p:cNvCxnSpPr>
            <a:stCxn id="6" idx="3"/>
            <a:endCxn id="27" idx="1"/>
          </p:cNvCxnSpPr>
          <p:nvPr/>
        </p:nvCxnSpPr>
        <p:spPr>
          <a:xfrm>
            <a:off x="1691528" y="1886483"/>
            <a:ext cx="1159248" cy="34193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7A5D20F6-DE23-407E-B34C-1F5B36C7042F}"/>
              </a:ext>
            </a:extLst>
          </p:cNvPr>
          <p:cNvSpPr/>
          <p:nvPr/>
        </p:nvSpPr>
        <p:spPr>
          <a:xfrm>
            <a:off x="1655667" y="1886483"/>
            <a:ext cx="45719" cy="117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66D8032-A9A1-4BB9-93D7-84052C43366B}"/>
              </a:ext>
            </a:extLst>
          </p:cNvPr>
          <p:cNvSpPr txBox="1"/>
          <p:nvPr/>
        </p:nvSpPr>
        <p:spPr>
          <a:xfrm>
            <a:off x="7527586" y="1342075"/>
            <a:ext cx="1377129" cy="4154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EC2</a:t>
            </a:r>
            <a:endParaRPr lang="ko-KR" altLang="en-US" dirty="0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4C29AA6B-DDFB-4DEA-83D6-BD1D4E6F4E40}"/>
              </a:ext>
            </a:extLst>
          </p:cNvPr>
          <p:cNvSpPr/>
          <p:nvPr/>
        </p:nvSpPr>
        <p:spPr>
          <a:xfrm>
            <a:off x="6875928" y="1757572"/>
            <a:ext cx="2680447" cy="3694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0" name="연결선: 꺾임 1039">
            <a:extLst>
              <a:ext uri="{FF2B5EF4-FFF2-40B4-BE49-F238E27FC236}">
                <a16:creationId xmlns:a16="http://schemas.microsoft.com/office/drawing/2014/main" id="{12402B31-A5BA-4099-9C3B-9B8B6C1346F1}"/>
              </a:ext>
            </a:extLst>
          </p:cNvPr>
          <p:cNvCxnSpPr/>
          <p:nvPr/>
        </p:nvCxnSpPr>
        <p:spPr>
          <a:xfrm>
            <a:off x="6194611" y="2067120"/>
            <a:ext cx="902071" cy="60570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C7B0375F-4B91-47D2-9875-08564AF500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00" y="1919852"/>
            <a:ext cx="1201562" cy="546711"/>
          </a:xfrm>
          <a:prstGeom prst="rect">
            <a:avLst/>
          </a:prstGeom>
        </p:spPr>
      </p:pic>
      <p:pic>
        <p:nvPicPr>
          <p:cNvPr id="1041" name="Picture 4" descr="pandas(판다스) 기초 정리">
            <a:extLst>
              <a:ext uri="{FF2B5EF4-FFF2-40B4-BE49-F238E27FC236}">
                <a16:creationId xmlns:a16="http://schemas.microsoft.com/office/drawing/2014/main" id="{FDF9CEFC-7C34-4594-BF36-89B256C88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61" y="1903950"/>
            <a:ext cx="1163736" cy="58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84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4-3. SQLite3 DB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3425" y="667191"/>
            <a:ext cx="5503715" cy="47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7F4FEC-B313-497D-BAB4-C97E2E3982FB}"/>
              </a:ext>
            </a:extLst>
          </p:cNvPr>
          <p:cNvGraphicFramePr>
            <a:graphicFrameLocks noGrp="1"/>
          </p:cNvGraphicFramePr>
          <p:nvPr/>
        </p:nvGraphicFramePr>
        <p:xfrm>
          <a:off x="2296505" y="2677304"/>
          <a:ext cx="3574703" cy="1596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6863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023048">
                  <a:extLst>
                    <a:ext uri="{9D8B030D-6E8A-4147-A177-3AD203B41FA5}">
                      <a16:colId xmlns:a16="http://schemas.microsoft.com/office/drawing/2014/main" val="4020435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username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이름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email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이메일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5883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firstname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0583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lastname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378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password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비밀번호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TEXT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951800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655780-F48C-4BDF-933C-4CB751520ECC}"/>
              </a:ext>
            </a:extLst>
          </p:cNvPr>
          <p:cNvSpPr txBox="1"/>
          <p:nvPr/>
        </p:nvSpPr>
        <p:spPr>
          <a:xfrm>
            <a:off x="2296508" y="2402121"/>
            <a:ext cx="15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User(</a:t>
            </a:r>
            <a:r>
              <a:rPr lang="ko-KR" altLang="en-US" sz="1200" b="1" dirty="0"/>
              <a:t>사용자테이블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7CDFE31-37A6-4CE3-AFE6-D212038C9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99875"/>
              </p:ext>
            </p:extLst>
          </p:nvPr>
        </p:nvGraphicFramePr>
        <p:xfrm>
          <a:off x="6237075" y="336944"/>
          <a:ext cx="3154164" cy="23987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0184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516291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057689">
                  <a:extLst>
                    <a:ext uri="{9D8B030D-6E8A-4147-A177-3AD203B41FA5}">
                      <a16:colId xmlns:a16="http://schemas.microsoft.com/office/drawing/2014/main" val="2103948991"/>
                    </a:ext>
                  </a:extLst>
                </a:gridCol>
              </a:tblGrid>
              <a:tr h="153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0583430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3780207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95180024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08672357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75216711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21595342"/>
                  </a:ext>
                </a:extLst>
              </a:tr>
              <a:tr h="15828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여행타입테스트질문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051283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AA2E795-B67F-4754-9B30-7A05D443B5DD}"/>
              </a:ext>
            </a:extLst>
          </p:cNvPr>
          <p:cNvSpPr txBox="1"/>
          <p:nvPr/>
        </p:nvSpPr>
        <p:spPr>
          <a:xfrm>
            <a:off x="6237075" y="59574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+mj-lt"/>
              </a:rPr>
              <a:t>C_type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>
                <a:latin typeface="+mj-lt"/>
              </a:rPr>
              <a:t>여행타입 테이블</a:t>
            </a:r>
            <a:r>
              <a:rPr lang="en-US" altLang="ko-KR" sz="1200" b="1" dirty="0">
                <a:latin typeface="+mj-lt"/>
              </a:rPr>
              <a:t>)</a:t>
            </a:r>
            <a:endParaRPr lang="ko-KR" altLang="en-US" sz="1200" b="1" dirty="0">
              <a:latin typeface="+mj-lt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F62348-8FD6-4660-A419-8D143FC57BEB}"/>
              </a:ext>
            </a:extLst>
          </p:cNvPr>
          <p:cNvGraphicFramePr>
            <a:graphicFrameLocks noGrp="1"/>
          </p:cNvGraphicFramePr>
          <p:nvPr/>
        </p:nvGraphicFramePr>
        <p:xfrm>
          <a:off x="6237075" y="5099538"/>
          <a:ext cx="3154164" cy="14909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1431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781431">
                  <a:extLst>
                    <a:ext uri="{9D8B030D-6E8A-4147-A177-3AD203B41FA5}">
                      <a16:colId xmlns:a16="http://schemas.microsoft.com/office/drawing/2014/main" val="1943933496"/>
                    </a:ext>
                  </a:extLst>
                </a:gridCol>
                <a:gridCol w="1591302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게시자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BLOB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43122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35232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생성날짜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0583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수정날짜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378020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EDA0A48-0E78-4A2A-B959-BCE9DF8EDAE1}"/>
              </a:ext>
            </a:extLst>
          </p:cNvPr>
          <p:cNvSpPr txBox="1"/>
          <p:nvPr/>
        </p:nvSpPr>
        <p:spPr>
          <a:xfrm>
            <a:off x="6237075" y="4826795"/>
            <a:ext cx="2376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Photo(</a:t>
            </a:r>
            <a:r>
              <a:rPr lang="ko-KR" altLang="en-US" sz="1200" b="1" dirty="0">
                <a:latin typeface="+mj-lt"/>
              </a:rPr>
              <a:t>커뮤니티 게시글 테이블</a:t>
            </a:r>
            <a:r>
              <a:rPr lang="en-US" altLang="ko-KR" sz="1200" b="1" dirty="0">
                <a:latin typeface="+mj-lt"/>
              </a:rPr>
              <a:t>)</a:t>
            </a:r>
            <a:endParaRPr lang="ko-KR" altLang="en-US" sz="1200" b="1" dirty="0">
              <a:latin typeface="+mj-lt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090D19B-273D-4EB5-A922-2FB7262AA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05139"/>
              </p:ext>
            </p:extLst>
          </p:nvPr>
        </p:nvGraphicFramePr>
        <p:xfrm>
          <a:off x="6237075" y="3049049"/>
          <a:ext cx="3154163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21781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266191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266191">
                  <a:extLst>
                    <a:ext uri="{9D8B030D-6E8A-4147-A177-3AD203B41FA5}">
                      <a16:colId xmlns:a16="http://schemas.microsoft.com/office/drawing/2014/main" val="2208464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사용자이름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00089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지역명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32212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rating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여행지추천질문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0583430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여행지추천질문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3780207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여행지추천질문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BOOLEAN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3810397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5650160-A88F-4974-A972-321FCA75DA32}"/>
              </a:ext>
            </a:extLst>
          </p:cNvPr>
          <p:cNvSpPr txBox="1"/>
          <p:nvPr/>
        </p:nvSpPr>
        <p:spPr>
          <a:xfrm>
            <a:off x="6237075" y="2772741"/>
            <a:ext cx="1868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Test(</a:t>
            </a:r>
            <a:r>
              <a:rPr lang="ko-KR" altLang="en-US" sz="1200" b="1" dirty="0">
                <a:latin typeface="+mj-lt"/>
              </a:rPr>
              <a:t>여행지추천 테이블</a:t>
            </a:r>
            <a:r>
              <a:rPr lang="en-US" altLang="ko-KR" sz="1200" b="1" dirty="0">
                <a:latin typeface="+mj-lt"/>
              </a:rPr>
              <a:t>)</a:t>
            </a:r>
            <a:endParaRPr lang="ko-KR" altLang="en-US" sz="1200" b="1" dirty="0">
              <a:latin typeface="+mj-lt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36205C3-66B4-46DA-BF4F-DEB6C42EECD4}"/>
              </a:ext>
            </a:extLst>
          </p:cNvPr>
          <p:cNvGraphicFramePr>
            <a:graphicFrameLocks noGrp="1"/>
          </p:cNvGraphicFramePr>
          <p:nvPr/>
        </p:nvGraphicFramePr>
        <p:xfrm>
          <a:off x="2296505" y="1425691"/>
          <a:ext cx="3574703" cy="7940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6863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023048">
                  <a:extLst>
                    <a:ext uri="{9D8B030D-6E8A-4147-A177-3AD203B41FA5}">
                      <a16:colId xmlns:a16="http://schemas.microsoft.com/office/drawing/2014/main" val="4020435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id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관리자 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+mj-lt"/>
                        </a:rPr>
                        <a:t>TEXT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password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lt"/>
                        </a:rPr>
                        <a:t>관리자 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+mj-lt"/>
                        </a:rPr>
                        <a:t>TEXT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8209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9860EB9-C474-433B-825E-23787CE2835B}"/>
              </a:ext>
            </a:extLst>
          </p:cNvPr>
          <p:cNvSpPr txBox="1"/>
          <p:nvPr/>
        </p:nvSpPr>
        <p:spPr>
          <a:xfrm>
            <a:off x="2296508" y="1141455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Admin(</a:t>
            </a:r>
            <a:r>
              <a:rPr lang="ko-KR" altLang="en-US" sz="1200" b="1" dirty="0"/>
              <a:t>관리자테이블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758FC2E-4161-4DFA-853F-F0A58849222A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 flipV="1">
            <a:off x="5871208" y="1536332"/>
            <a:ext cx="365867" cy="1939167"/>
          </a:xfrm>
          <a:prstGeom prst="bentConnector3">
            <a:avLst>
              <a:gd name="adj1" fmla="val 50000"/>
            </a:avLst>
          </a:prstGeom>
          <a:ln w="38100">
            <a:solidFill>
              <a:srgbClr val="28C6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C9AA41ED-9C73-4E23-A959-15395F9A37FA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5871208" y="3475499"/>
            <a:ext cx="365867" cy="442230"/>
          </a:xfrm>
          <a:prstGeom prst="bentConnector3">
            <a:avLst/>
          </a:prstGeom>
          <a:ln w="38100">
            <a:solidFill>
              <a:srgbClr val="28C6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97F45D4-44AF-4776-908E-807486EC57F7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5871208" y="3475499"/>
            <a:ext cx="365867" cy="2369529"/>
          </a:xfrm>
          <a:prstGeom prst="bentConnector3">
            <a:avLst>
              <a:gd name="adj1" fmla="val 50000"/>
            </a:avLst>
          </a:prstGeom>
          <a:ln w="38100">
            <a:solidFill>
              <a:srgbClr val="28C6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4030CCB-73E7-4DE9-BA48-9EDFF443F612}"/>
              </a:ext>
            </a:extLst>
          </p:cNvPr>
          <p:cNvGraphicFramePr>
            <a:graphicFrameLocks noGrp="1"/>
          </p:cNvGraphicFramePr>
          <p:nvPr/>
        </p:nvGraphicFramePr>
        <p:xfrm>
          <a:off x="2296505" y="4730052"/>
          <a:ext cx="3574703" cy="9982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6863">
                  <a:extLst>
                    <a:ext uri="{9D8B030D-6E8A-4147-A177-3AD203B41FA5}">
                      <a16:colId xmlns:a16="http://schemas.microsoft.com/office/drawing/2014/main" val="219646977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366468299"/>
                    </a:ext>
                  </a:extLst>
                </a:gridCol>
                <a:gridCol w="1023048">
                  <a:extLst>
                    <a:ext uri="{9D8B030D-6E8A-4147-A177-3AD203B41FA5}">
                      <a16:colId xmlns:a16="http://schemas.microsoft.com/office/drawing/2014/main" val="4020435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VALUE TYPE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602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공지사항제목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707501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pub_date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생성날짜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NUMERIC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9525538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body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349358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1F031907-8496-4925-99A0-96A48422E0DD}"/>
              </a:ext>
            </a:extLst>
          </p:cNvPr>
          <p:cNvSpPr txBox="1"/>
          <p:nvPr/>
        </p:nvSpPr>
        <p:spPr>
          <a:xfrm>
            <a:off x="2296508" y="4445816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Notice(</a:t>
            </a:r>
            <a:r>
              <a:rPr lang="ko-KR" altLang="en-US" sz="1200" b="1" dirty="0"/>
              <a:t>공지사항 테이블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B4D6FF2-ED8E-42ED-8477-471D7998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1" y="1141455"/>
            <a:ext cx="18669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4" grpId="0"/>
      <p:bldP spid="29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4-4.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협업 필터링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345B92-E78B-45E9-BF88-37492D6E8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01" y="3537002"/>
            <a:ext cx="453593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미리 조사한 설문데이터를 사용해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유저기반 협업 필터링을 구현해서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정확도가 높은 여행지를 제공</a:t>
            </a:r>
            <a:r>
              <a:rPr lang="en-US" altLang="ko-KR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,</a:t>
            </a:r>
          </a:p>
          <a:p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또한</a:t>
            </a:r>
            <a:r>
              <a:rPr lang="en-US" altLang="ko-KR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, </a:t>
            </a:r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사이트를 이용하는 유저의 정보가 저장되게 해 점점 더 정확도가 높아짐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489F2-C82C-4DC5-9C92-8E3BC5AE7C8D}"/>
              </a:ext>
            </a:extLst>
          </p:cNvPr>
          <p:cNvSpPr txBox="1"/>
          <p:nvPr/>
        </p:nvSpPr>
        <p:spPr>
          <a:xfrm>
            <a:off x="708687" y="2001078"/>
            <a:ext cx="4039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맞춤형 여행지 추천 시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20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정확도가 높은 여행지 제공 문제</a:t>
            </a:r>
            <a:endParaRPr lang="en-US" altLang="ko-KR" sz="20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0DD2E01-AD8E-4991-BA36-7F6F53EAF398}"/>
              </a:ext>
            </a:extLst>
          </p:cNvPr>
          <p:cNvSpPr/>
          <p:nvPr/>
        </p:nvSpPr>
        <p:spPr>
          <a:xfrm>
            <a:off x="2210869" y="2828457"/>
            <a:ext cx="451692" cy="589050"/>
          </a:xfrm>
          <a:prstGeom prst="downArrow">
            <a:avLst/>
          </a:prstGeom>
          <a:solidFill>
            <a:srgbClr val="738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8589F-9347-4617-A654-251B839075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" b="54679"/>
          <a:stretch/>
        </p:blipFill>
        <p:spPr>
          <a:xfrm>
            <a:off x="5452846" y="1912715"/>
            <a:ext cx="3061981" cy="3336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D9C102-A91A-46F4-8C82-AD86E913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30" y="2961265"/>
            <a:ext cx="3061981" cy="3575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F2102E-1D23-4223-AC87-997304FAF12F}"/>
              </a:ext>
            </a:extLst>
          </p:cNvPr>
          <p:cNvSpPr txBox="1"/>
          <p:nvPr/>
        </p:nvSpPr>
        <p:spPr>
          <a:xfrm>
            <a:off x="6327305" y="5475994"/>
            <a:ext cx="403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중복 데이터 방지</a:t>
            </a:r>
            <a:endParaRPr lang="en-US" altLang="ko-KR" sz="2000" b="1" dirty="0">
              <a:solidFill>
                <a:schemeClr val="bg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및</a:t>
            </a:r>
            <a:endParaRPr lang="en-US" altLang="ko-KR" sz="2000" b="1" dirty="0">
              <a:solidFill>
                <a:schemeClr val="bg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전처리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과정</a:t>
            </a:r>
            <a:endParaRPr lang="en-US" altLang="ko-KR" sz="2000" b="1" dirty="0">
              <a:solidFill>
                <a:schemeClr val="bg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5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5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9421" y="1690842"/>
            <a:ext cx="1149350" cy="20891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1821" y="4407928"/>
            <a:ext cx="1125115" cy="2079781"/>
          </a:xfrm>
          <a:prstGeom prst="rect">
            <a:avLst/>
          </a:prstGeom>
        </p:spPr>
      </p:pic>
      <p:sp>
        <p:nvSpPr>
          <p:cNvPr id="21" name="사각형: 둥근 모서리 20"/>
          <p:cNvSpPr/>
          <p:nvPr/>
        </p:nvSpPr>
        <p:spPr>
          <a:xfrm>
            <a:off x="3164631" y="2142532"/>
            <a:ext cx="2245178" cy="1166326"/>
          </a:xfrm>
          <a:prstGeom prst="roundRect">
            <a:avLst>
              <a:gd name="adj" fmla="val 16667"/>
            </a:avLst>
          </a:prstGeom>
          <a:solidFill>
            <a:srgbClr val="FFE7D8"/>
          </a:solidFill>
          <a:ln>
            <a:solidFill>
              <a:srgbClr val="FFFFFF"/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다녀온 여행지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강릉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부산</a:t>
            </a:r>
          </a:p>
        </p:txBody>
      </p:sp>
      <p:sp>
        <p:nvSpPr>
          <p:cNvPr id="22" name="사각형: 둥근 모서리 21"/>
          <p:cNvSpPr/>
          <p:nvPr/>
        </p:nvSpPr>
        <p:spPr>
          <a:xfrm>
            <a:off x="3142082" y="4718170"/>
            <a:ext cx="2245178" cy="1496785"/>
          </a:xfrm>
          <a:prstGeom prst="roundRect">
            <a:avLst>
              <a:gd name="adj" fmla="val 16667"/>
            </a:avLst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다녀온 여행지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서울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강릉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여수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76606" y="4234253"/>
            <a:ext cx="1279216" cy="33821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사용자 </a:t>
            </a:r>
            <a:r>
              <a:rPr lang="en-US" altLang="ko-KR" sz="1600" b="1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C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6782771" y="4681430"/>
            <a:ext cx="2245178" cy="1166326"/>
          </a:xfrm>
          <a:prstGeom prst="roundRect">
            <a:avLst>
              <a:gd name="adj" fmla="val 16667"/>
            </a:avLst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다녀온 여행지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서울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강릉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02454" y="2477850"/>
            <a:ext cx="1405812" cy="16474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607637-0B19-4EF3-9C3E-DEF37FC0FAA0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4-4.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협업 필터링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C9A257-040B-4A98-9A8A-A68F169C1E93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5364FB-37D7-439C-BE71-5E7D0298744E}"/>
              </a:ext>
            </a:extLst>
          </p:cNvPr>
          <p:cNvSpPr/>
          <p:nvPr/>
        </p:nvSpPr>
        <p:spPr>
          <a:xfrm>
            <a:off x="7476606" y="5082356"/>
            <a:ext cx="938793" cy="6724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A2ABA-7597-47A8-9A95-639BF834BDFB}"/>
              </a:ext>
            </a:extLst>
          </p:cNvPr>
          <p:cNvSpPr/>
          <p:nvPr/>
        </p:nvSpPr>
        <p:spPr>
          <a:xfrm>
            <a:off x="3817823" y="5130316"/>
            <a:ext cx="938793" cy="67249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A713E4-816A-4C15-BBBC-8EF9427DF5FC}"/>
              </a:ext>
            </a:extLst>
          </p:cNvPr>
          <p:cNvSpPr/>
          <p:nvPr/>
        </p:nvSpPr>
        <p:spPr>
          <a:xfrm>
            <a:off x="3817823" y="2555017"/>
            <a:ext cx="938793" cy="3763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337BEFB-6784-4387-8E7A-0768AF1EF7E2}"/>
              </a:ext>
            </a:extLst>
          </p:cNvPr>
          <p:cNvSpPr/>
          <p:nvPr/>
        </p:nvSpPr>
        <p:spPr>
          <a:xfrm>
            <a:off x="5855668" y="1735062"/>
            <a:ext cx="1620937" cy="1111002"/>
          </a:xfrm>
          <a:prstGeom prst="wedgeRoundRectCallout">
            <a:avLst>
              <a:gd name="adj1" fmla="val 40551"/>
              <a:gd name="adj2" fmla="val 67786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여수를</a:t>
            </a:r>
            <a:endParaRPr lang="en-US" altLang="ko-KR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2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28529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/>
      <p:bldP spid="25" grpId="0" animBg="1"/>
      <p:bldP spid="15" grpId="0" animBg="1"/>
      <p:bldP spid="19" grpId="0" animBg="1"/>
      <p:bldP spid="20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FAF8320-8753-4374-9C4D-4CD9AE18A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38" r="40185" b="1"/>
          <a:stretch/>
        </p:blipFill>
        <p:spPr>
          <a:xfrm>
            <a:off x="798288" y="2642060"/>
            <a:ext cx="4088555" cy="133080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4-5. </a:t>
            </a:r>
            <a:r>
              <a:rPr lang="en-US" altLang="ko-KR" sz="2000" b="1" spc="-100" dirty="0" err="1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KNNBasic</a:t>
            </a: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489F2-C82C-4DC5-9C92-8E3BC5AE7C8D}"/>
              </a:ext>
            </a:extLst>
          </p:cNvPr>
          <p:cNvSpPr txBox="1"/>
          <p:nvPr/>
        </p:nvSpPr>
        <p:spPr>
          <a:xfrm>
            <a:off x="498251" y="1661586"/>
            <a:ext cx="836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정의 </a:t>
            </a:r>
            <a:r>
              <a:rPr lang="en-US" altLang="ko-KR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: </a:t>
            </a:r>
          </a:p>
          <a:p>
            <a:r>
              <a:rPr lang="en-US" altLang="ko-KR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Surprise</a:t>
            </a:r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패키지에서 제공하는 추천 알고리즘 중 하나로 사용자와 유사한 유저를 </a:t>
            </a:r>
            <a:r>
              <a:rPr lang="en-US" altLang="ko-KR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k</a:t>
            </a:r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명 찾은 후</a:t>
            </a:r>
            <a:endParaRPr lang="en-US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유사한 유저들이 평가한 여행지들의 평점을 </a:t>
            </a:r>
            <a:r>
              <a:rPr lang="ko-KR" altLang="en-US" sz="1600" dirty="0" err="1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가중합</a:t>
            </a:r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한 후 정규화 하여 추천 여행지를 제공</a:t>
            </a:r>
            <a:endParaRPr lang="en-US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endParaRPr lang="en-US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35ECC-4F6C-4FB5-9B4B-94D06ED02952}"/>
              </a:ext>
            </a:extLst>
          </p:cNvPr>
          <p:cNvSpPr txBox="1"/>
          <p:nvPr/>
        </p:nvSpPr>
        <p:spPr>
          <a:xfrm>
            <a:off x="5559884" y="2793479"/>
            <a:ext cx="438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Surprise</a:t>
            </a:r>
            <a:r>
              <a:rPr lang="ko-KR" altLang="en-US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패키지에서 제공하는 유사도 기준은 평균 제곱차이</a:t>
            </a:r>
            <a:r>
              <a:rPr lang="en-US" altLang="ko-KR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, </a:t>
            </a:r>
            <a:r>
              <a:rPr lang="ko-KR" altLang="en-US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코사인</a:t>
            </a:r>
            <a:r>
              <a:rPr lang="en-US" altLang="ko-KR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, </a:t>
            </a:r>
            <a:r>
              <a:rPr lang="ko-KR" altLang="en-US" sz="1800" dirty="0" err="1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피어슨</a:t>
            </a:r>
            <a:r>
              <a:rPr lang="ko-KR" altLang="en-US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등이 존재</a:t>
            </a:r>
            <a:endParaRPr lang="en-US" altLang="ko-KR" sz="18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sz="1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016B53-E073-4751-AF52-9225863F1407}"/>
              </a:ext>
            </a:extLst>
          </p:cNvPr>
          <p:cNvSpPr/>
          <p:nvPr/>
        </p:nvSpPr>
        <p:spPr>
          <a:xfrm>
            <a:off x="2348918" y="2986389"/>
            <a:ext cx="938793" cy="2396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0D17E-96DA-448B-8021-5EB69D9B7B3C}"/>
              </a:ext>
            </a:extLst>
          </p:cNvPr>
          <p:cNvSpPr txBox="1"/>
          <p:nvPr/>
        </p:nvSpPr>
        <p:spPr>
          <a:xfrm>
            <a:off x="850370" y="5860818"/>
            <a:ext cx="836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“Pearson similarity”</a:t>
            </a:r>
          </a:p>
          <a:p>
            <a:pPr algn="r"/>
            <a:r>
              <a:rPr lang="ko-KR" altLang="en-US" sz="16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특정 사용자의 극단적인 점수가 유사도에 영향을 주지 못하도록 막아준다는 장점이 있음</a:t>
            </a:r>
            <a:endParaRPr lang="en-US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706E76C-2F23-4711-80EB-39F98A64FC0B}"/>
              </a:ext>
            </a:extLst>
          </p:cNvPr>
          <p:cNvGrpSpPr/>
          <p:nvPr/>
        </p:nvGrpSpPr>
        <p:grpSpPr>
          <a:xfrm>
            <a:off x="1167467" y="4454555"/>
            <a:ext cx="2884416" cy="1476721"/>
            <a:chOff x="1167467" y="3800213"/>
            <a:chExt cx="2884416" cy="147672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E2BA48D-FED5-49BB-A2FF-EBDD92A7D65F}"/>
                </a:ext>
              </a:extLst>
            </p:cNvPr>
            <p:cNvSpPr/>
            <p:nvPr/>
          </p:nvSpPr>
          <p:spPr>
            <a:xfrm>
              <a:off x="2130454" y="4106653"/>
              <a:ext cx="415013" cy="41501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5047FD-927E-4F21-8E67-C0CE7188226A}"/>
                </a:ext>
              </a:extLst>
            </p:cNvPr>
            <p:cNvSpPr txBox="1"/>
            <p:nvPr/>
          </p:nvSpPr>
          <p:spPr>
            <a:xfrm>
              <a:off x="2050862" y="4149437"/>
              <a:ext cx="574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user</a:t>
              </a:r>
              <a:endParaRPr lang="ko-KR" altLang="en-US" sz="1600" dirty="0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B19DFCFA-1412-4005-9052-0D35174FF277}"/>
                </a:ext>
              </a:extLst>
            </p:cNvPr>
            <p:cNvSpPr/>
            <p:nvPr/>
          </p:nvSpPr>
          <p:spPr>
            <a:xfrm>
              <a:off x="2726422" y="3800213"/>
              <a:ext cx="310393" cy="26758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80FB68DD-DD26-4E0D-AB12-104DE0D6FCBB}"/>
                </a:ext>
              </a:extLst>
            </p:cNvPr>
            <p:cNvSpPr/>
            <p:nvPr/>
          </p:nvSpPr>
          <p:spPr>
            <a:xfrm>
              <a:off x="2182763" y="4605473"/>
              <a:ext cx="310393" cy="26758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473716-0148-4C44-BE37-7B0945A474F0}"/>
                </a:ext>
              </a:extLst>
            </p:cNvPr>
            <p:cNvSpPr/>
            <p:nvPr/>
          </p:nvSpPr>
          <p:spPr>
            <a:xfrm>
              <a:off x="1711354" y="3826269"/>
              <a:ext cx="260061" cy="2600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2A01D4-8E29-4CF5-929A-2DE6D9502C65}"/>
                </a:ext>
              </a:extLst>
            </p:cNvPr>
            <p:cNvSpPr/>
            <p:nvPr/>
          </p:nvSpPr>
          <p:spPr>
            <a:xfrm>
              <a:off x="3791822" y="3885423"/>
              <a:ext cx="260061" cy="2600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2F2B5A-F22F-428B-85E4-9D607B302D09}"/>
                </a:ext>
              </a:extLst>
            </p:cNvPr>
            <p:cNvSpPr/>
            <p:nvPr/>
          </p:nvSpPr>
          <p:spPr>
            <a:xfrm>
              <a:off x="1167467" y="4645613"/>
              <a:ext cx="260061" cy="2600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6DFFDA-1030-451A-AE24-6EF06D052E74}"/>
                </a:ext>
              </a:extLst>
            </p:cNvPr>
            <p:cNvSpPr/>
            <p:nvPr/>
          </p:nvSpPr>
          <p:spPr>
            <a:xfrm>
              <a:off x="3162335" y="5016873"/>
              <a:ext cx="260061" cy="2600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6FC0FC-AD76-40E0-8535-A81166CE82F4}"/>
                </a:ext>
              </a:extLst>
            </p:cNvPr>
            <p:cNvSpPr txBox="1"/>
            <p:nvPr/>
          </p:nvSpPr>
          <p:spPr>
            <a:xfrm>
              <a:off x="2114719" y="3868485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K=3</a:t>
              </a:r>
              <a:endParaRPr lang="ko-KR" altLang="en-US" sz="1200" dirty="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C3BF7EE3-7091-49CA-BCD3-B241216DB0BF}"/>
              </a:ext>
            </a:extLst>
          </p:cNvPr>
          <p:cNvSpPr/>
          <p:nvPr/>
        </p:nvSpPr>
        <p:spPr>
          <a:xfrm>
            <a:off x="1473896" y="4087077"/>
            <a:ext cx="1756490" cy="1756490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820DF2A-011B-43A0-96D6-CAF13196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04" y="4763527"/>
            <a:ext cx="47529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0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7" grpId="0" animBg="1"/>
      <p:bldP spid="14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>
            <a:off x="2202122" y="965150"/>
            <a:ext cx="5557167" cy="457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0" y="5558357"/>
            <a:ext cx="9906000" cy="1356707"/>
          </a:xfrm>
          <a:prstGeom prst="rect">
            <a:avLst/>
          </a:prstGeom>
          <a:gradFill>
            <a:gsLst>
              <a:gs pos="29000">
                <a:schemeClr val="bg1">
                  <a:lumMod val="95000"/>
                </a:schemeClr>
              </a:gs>
              <a:gs pos="57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8" name="그룹 7"/>
          <p:cNvGrpSpPr/>
          <p:nvPr/>
        </p:nvGrpSpPr>
        <p:grpSpPr>
          <a:xfrm>
            <a:off x="1418928" y="5649368"/>
            <a:ext cx="7068146" cy="873869"/>
            <a:chOff x="2128075" y="835499"/>
            <a:chExt cx="7925152" cy="1165159"/>
          </a:xfrm>
        </p:grpSpPr>
        <p:sp>
          <p:nvSpPr>
            <p:cNvPr id="55" name="모서리가 둥근 직사각형 6"/>
            <p:cNvSpPr/>
            <p:nvPr/>
          </p:nvSpPr>
          <p:spPr bwMode="gray">
            <a:xfrm>
              <a:off x="2425109" y="835499"/>
              <a:ext cx="2158975" cy="47642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spc="-113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웹 사이트 회원가입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28075" y="1474495"/>
              <a:ext cx="2860795" cy="354555"/>
            </a:xfrm>
            <a:prstGeom prst="rect">
              <a:avLst/>
            </a:prstGeom>
            <a:noFill/>
          </p:spPr>
          <p:txBody>
            <a:bodyPr wrap="square" lIns="80465" tIns="40232" rIns="80465" bIns="40232" rtlCol="0">
              <a:spAutoFit/>
            </a:bodyPr>
            <a:lstStyle/>
            <a:p>
              <a:pPr algn="ctr"/>
              <a:r>
                <a:rPr lang="ko-KR" altLang="en-US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간단한 인적사항 기록 후 회원가입</a:t>
              </a:r>
              <a:endParaRPr lang="en-US" altLang="ko-KR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3" name="모서리가 둥근 직사각형 6"/>
            <p:cNvSpPr/>
            <p:nvPr/>
          </p:nvSpPr>
          <p:spPr bwMode="gray">
            <a:xfrm>
              <a:off x="7597215" y="844998"/>
              <a:ext cx="2158975" cy="47642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spc="-113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웹 사이트 로그인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92431" y="1399882"/>
              <a:ext cx="2860796" cy="600776"/>
            </a:xfrm>
            <a:prstGeom prst="rect">
              <a:avLst/>
            </a:prstGeom>
            <a:noFill/>
          </p:spPr>
          <p:txBody>
            <a:bodyPr wrap="square" lIns="80465" tIns="40232" rIns="80465" bIns="40232" rtlCol="0">
              <a:spAutoFit/>
            </a:bodyPr>
            <a:lstStyle/>
            <a:p>
              <a:pPr algn="ctr"/>
              <a:r>
                <a:rPr lang="en-US" altLang="ko-KR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Django Authentication</a:t>
              </a:r>
              <a:r>
                <a:rPr lang="ko-KR" altLang="en-US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기능을 이용 로그인 </a:t>
              </a:r>
            </a:p>
          </p:txBody>
        </p:sp>
      </p:grpSp>
      <p:sp>
        <p:nvSpPr>
          <p:cNvPr id="21" name="제목 1"/>
          <p:cNvSpPr txBox="1">
            <a:spLocks/>
          </p:cNvSpPr>
          <p:nvPr/>
        </p:nvSpPr>
        <p:spPr>
          <a:xfrm>
            <a:off x="360703" y="850105"/>
            <a:ext cx="2221433" cy="274845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ko-KR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686026"/>
            <a:ext cx="9906000" cy="171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AD42D0-BC73-483D-8065-DF84A0FBCACE}"/>
              </a:ext>
            </a:extLst>
          </p:cNvPr>
          <p:cNvSpPr txBox="1"/>
          <p:nvPr/>
        </p:nvSpPr>
        <p:spPr>
          <a:xfrm>
            <a:off x="3834262" y="621289"/>
            <a:ext cx="2136702" cy="727581"/>
          </a:xfrm>
          <a:prstGeom prst="rect">
            <a:avLst/>
          </a:prstGeom>
          <a:solidFill>
            <a:srgbClr val="FFFFFF"/>
          </a:solidFill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및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D7F035-D7D8-47AA-A0C9-CD3F6660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05" y="2187360"/>
            <a:ext cx="3783461" cy="2435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DBCEA9-0986-460E-A4D7-E3CE64A1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392" y="2138538"/>
            <a:ext cx="32099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8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 flipV="1">
            <a:off x="1939099" y="755097"/>
            <a:ext cx="6132352" cy="457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-425" y="5757298"/>
            <a:ext cx="9906000" cy="1157859"/>
          </a:xfrm>
          <a:prstGeom prst="rect">
            <a:avLst/>
          </a:prstGeom>
          <a:gradFill>
            <a:gsLst>
              <a:gs pos="29000">
                <a:schemeClr val="bg1">
                  <a:lumMod val="95000"/>
                </a:schemeClr>
              </a:gs>
              <a:gs pos="57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8" name="그룹 7"/>
          <p:cNvGrpSpPr/>
          <p:nvPr/>
        </p:nvGrpSpPr>
        <p:grpSpPr>
          <a:xfrm>
            <a:off x="1606643" y="5801686"/>
            <a:ext cx="2145597" cy="852633"/>
            <a:chOff x="5087384" y="821180"/>
            <a:chExt cx="2860795" cy="1136844"/>
          </a:xfrm>
        </p:grpSpPr>
        <p:sp>
          <p:nvSpPr>
            <p:cNvPr id="43" name="모서리가 둥근 직사각형 6"/>
            <p:cNvSpPr/>
            <p:nvPr/>
          </p:nvSpPr>
          <p:spPr bwMode="gray">
            <a:xfrm>
              <a:off x="5422078" y="821180"/>
              <a:ext cx="2384433" cy="47642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b="1" spc="-113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간단한 설문 진행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87384" y="1357248"/>
              <a:ext cx="2860795" cy="600776"/>
            </a:xfrm>
            <a:prstGeom prst="rect">
              <a:avLst/>
            </a:prstGeom>
            <a:noFill/>
          </p:spPr>
          <p:txBody>
            <a:bodyPr wrap="square" lIns="80465" tIns="40232" rIns="80465" bIns="40232" rtlCol="0">
              <a:spAutoFit/>
            </a:bodyPr>
            <a:lstStyle/>
            <a:p>
              <a:pPr algn="ctr"/>
              <a:r>
                <a:rPr lang="ko-KR" altLang="en-US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간단한 설문 을 통해 여행지 </a:t>
              </a:r>
              <a:endParaRPr lang="en-US" altLang="ko-KR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1200" spc="-135" dirty="0"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추천 테스트  진행</a:t>
              </a:r>
            </a:p>
          </p:txBody>
        </p:sp>
      </p:grpSp>
      <p:sp>
        <p:nvSpPr>
          <p:cNvPr id="21" name="제목 1"/>
          <p:cNvSpPr txBox="1">
            <a:spLocks/>
          </p:cNvSpPr>
          <p:nvPr/>
        </p:nvSpPr>
        <p:spPr>
          <a:xfrm>
            <a:off x="454788" y="640533"/>
            <a:ext cx="2221433" cy="274845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ko-KR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 </a:t>
            </a:r>
            <a:r>
              <a:rPr lang="ko-KR" altLang="en-US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11193"/>
            <a:ext cx="9906000" cy="1468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모서리가 둥근 직사각형 6">
            <a:extLst>
              <a:ext uri="{FF2B5EF4-FFF2-40B4-BE49-F238E27FC236}">
                <a16:creationId xmlns:a16="http://schemas.microsoft.com/office/drawing/2014/main" id="{696B4F5A-6E5A-4372-A4FF-6D9E58A7F025}"/>
              </a:ext>
            </a:extLst>
          </p:cNvPr>
          <p:cNvSpPr/>
          <p:nvPr/>
        </p:nvSpPr>
        <p:spPr bwMode="gray">
          <a:xfrm>
            <a:off x="6332396" y="5823296"/>
            <a:ext cx="1788325" cy="35731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맞춤 여행지 추천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839874-8584-4413-B114-DBFF44792E8B}"/>
              </a:ext>
            </a:extLst>
          </p:cNvPr>
          <p:cNvSpPr txBox="1"/>
          <p:nvPr/>
        </p:nvSpPr>
        <p:spPr>
          <a:xfrm>
            <a:off x="6153761" y="6182892"/>
            <a:ext cx="2145596" cy="450582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결과를 통해 개인에게 맞는 여행지  추천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6F56B-FB5D-47C0-B36B-A129BCE0CED8}"/>
              </a:ext>
            </a:extLst>
          </p:cNvPr>
          <p:cNvSpPr txBox="1"/>
          <p:nvPr/>
        </p:nvSpPr>
        <p:spPr>
          <a:xfrm>
            <a:off x="3884225" y="521772"/>
            <a:ext cx="2136702" cy="404415"/>
          </a:xfrm>
          <a:prstGeom prst="rect">
            <a:avLst/>
          </a:prstGeom>
          <a:solidFill>
            <a:srgbClr val="FFFFFF"/>
          </a:solidFill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여행지 추천 테스트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AAC66E-5230-477F-A416-343648A18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0" y="1987850"/>
            <a:ext cx="3565321" cy="24661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F2B2C3-4E3D-4804-BE30-7B6DAA5E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10" y="2229444"/>
            <a:ext cx="3769016" cy="15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>
            <a:off x="2013358" y="850103"/>
            <a:ext cx="5847125" cy="457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0" y="5757193"/>
            <a:ext cx="9906000" cy="1086385"/>
          </a:xfrm>
          <a:prstGeom prst="rect">
            <a:avLst/>
          </a:prstGeom>
          <a:gradFill>
            <a:gsLst>
              <a:gs pos="29000">
                <a:schemeClr val="bg1">
                  <a:lumMod val="95000"/>
                </a:schemeClr>
              </a:gs>
              <a:gs pos="57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3" name="모서리가 둥근 직사각형 6"/>
          <p:cNvSpPr/>
          <p:nvPr/>
        </p:nvSpPr>
        <p:spPr bwMode="gray">
          <a:xfrm>
            <a:off x="1759899" y="5839108"/>
            <a:ext cx="1788325" cy="35731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타입 테스트 진행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68025" y="6235444"/>
            <a:ext cx="2145596" cy="450582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흥미를 유발 할 수 있는 </a:t>
            </a:r>
            <a:endParaRPr lang="en-US" altLang="ko-KR" sz="1200" spc="-135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간단한 테스트 진행</a:t>
            </a: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234077" y="712682"/>
            <a:ext cx="2221433" cy="274845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ko-KR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 </a:t>
            </a:r>
            <a:r>
              <a:rPr lang="ko-KR" altLang="en-US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686026"/>
            <a:ext cx="9906000" cy="171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0EDFD7-B590-4D3A-B472-6EDFCC01A7B5}"/>
              </a:ext>
            </a:extLst>
          </p:cNvPr>
          <p:cNvSpPr txBox="1"/>
          <p:nvPr/>
        </p:nvSpPr>
        <p:spPr>
          <a:xfrm>
            <a:off x="3871396" y="591058"/>
            <a:ext cx="2136702" cy="404415"/>
          </a:xfrm>
          <a:prstGeom prst="rect">
            <a:avLst/>
          </a:prstGeom>
          <a:solidFill>
            <a:srgbClr val="FFFFFF"/>
          </a:solidFill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성격 유형 테스트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478D0752-77B1-41F3-AE00-876012874910}"/>
              </a:ext>
            </a:extLst>
          </p:cNvPr>
          <p:cNvSpPr/>
          <p:nvPr/>
        </p:nvSpPr>
        <p:spPr bwMode="gray">
          <a:xfrm>
            <a:off x="5915648" y="5806868"/>
            <a:ext cx="1788325" cy="35731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결과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E2F9C-1F02-452F-986F-BEE7E6ADDC9F}"/>
              </a:ext>
            </a:extLst>
          </p:cNvPr>
          <p:cNvSpPr txBox="1"/>
          <p:nvPr/>
        </p:nvSpPr>
        <p:spPr>
          <a:xfrm>
            <a:off x="5737012" y="6213859"/>
            <a:ext cx="2145596" cy="265916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테스트를 기반으로 결과 제공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FF3AC5F-EDCD-4FE9-9A89-5AB3AB17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37" y="2558353"/>
            <a:ext cx="3679371" cy="1938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C01D8B-B69F-466A-9E08-A924412F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49" y="2759671"/>
            <a:ext cx="4245322" cy="17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>
          <a:xfrm flipV="1">
            <a:off x="1946247" y="878571"/>
            <a:ext cx="5956182" cy="5260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64297" y="673670"/>
            <a:ext cx="2129086" cy="486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4" name="TextBox 43"/>
          <p:cNvSpPr txBox="1"/>
          <p:nvPr/>
        </p:nvSpPr>
        <p:spPr>
          <a:xfrm>
            <a:off x="3897919" y="714725"/>
            <a:ext cx="2136702" cy="404415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pc="-225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기능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" y="5704021"/>
            <a:ext cx="9906000" cy="1164420"/>
          </a:xfrm>
          <a:prstGeom prst="rect">
            <a:avLst/>
          </a:prstGeom>
          <a:gradFill>
            <a:gsLst>
              <a:gs pos="29000">
                <a:schemeClr val="bg1">
                  <a:lumMod val="95000"/>
                </a:schemeClr>
              </a:gs>
              <a:gs pos="57000">
                <a:schemeClr val="bg1"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5" name="모서리가 둥근 직사각형 6"/>
          <p:cNvSpPr/>
          <p:nvPr/>
        </p:nvSpPr>
        <p:spPr bwMode="gray">
          <a:xfrm>
            <a:off x="749188" y="5783867"/>
            <a:ext cx="1788325" cy="31718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Medium" pitchFamily="34" charset="-127"/>
                <a:ea typeface="Noto Sans Korean Medium" pitchFamily="34" charset="-127"/>
              </a:rPr>
              <a:t>게시물 작성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0552" y="6180896"/>
            <a:ext cx="2145596" cy="265916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사진과 함께 게시물 작성</a:t>
            </a:r>
          </a:p>
        </p:txBody>
      </p:sp>
      <p:sp>
        <p:nvSpPr>
          <p:cNvPr id="43" name="모서리가 둥근 직사각형 6"/>
          <p:cNvSpPr/>
          <p:nvPr/>
        </p:nvSpPr>
        <p:spPr bwMode="gray">
          <a:xfrm>
            <a:off x="4030175" y="5826092"/>
            <a:ext cx="1788325" cy="31718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Medium" pitchFamily="34" charset="-127"/>
                <a:ea typeface="Noto Sans Korean Medium" pitchFamily="34" charset="-127"/>
              </a:rPr>
              <a:t>커뮤니티 홈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80202" y="6180896"/>
            <a:ext cx="2145596" cy="265916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커뮤니티에 게시  </a:t>
            </a: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275747" y="799764"/>
            <a:ext cx="2221433" cy="274845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ko-KR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 </a:t>
            </a:r>
            <a:r>
              <a:rPr lang="ko-KR" altLang="en-US" spc="-75" dirty="0">
                <a:ln w="3175">
                  <a:noFill/>
                </a:ln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</a:t>
            </a:r>
            <a:endParaRPr lang="en-US" altLang="ko-KR" spc="-225" dirty="0">
              <a:ln w="3175">
                <a:noFill/>
              </a:ln>
              <a:gradFill>
                <a:gsLst>
                  <a:gs pos="0">
                    <a:schemeClr val="accent5"/>
                  </a:gs>
                  <a:gs pos="100000">
                    <a:schemeClr val="accent5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02804"/>
            <a:ext cx="9906000" cy="1551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모서리가 둥근 직사각형 6">
            <a:extLst>
              <a:ext uri="{FF2B5EF4-FFF2-40B4-BE49-F238E27FC236}">
                <a16:creationId xmlns:a16="http://schemas.microsoft.com/office/drawing/2014/main" id="{387A4021-E518-4603-9C7C-854AF5637529}"/>
              </a:ext>
            </a:extLst>
          </p:cNvPr>
          <p:cNvSpPr/>
          <p:nvPr/>
        </p:nvSpPr>
        <p:spPr bwMode="gray">
          <a:xfrm>
            <a:off x="7466155" y="5806403"/>
            <a:ext cx="1788325" cy="31718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b="1" spc="-113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Noto Sans Korean Medium" pitchFamily="34" charset="-127"/>
                <a:ea typeface="Noto Sans Korean Medium" pitchFamily="34" charset="-127"/>
              </a:rPr>
              <a:t>댓글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DCAD7-4D00-43FC-B411-E3210FE628D6}"/>
              </a:ext>
            </a:extLst>
          </p:cNvPr>
          <p:cNvSpPr txBox="1"/>
          <p:nvPr/>
        </p:nvSpPr>
        <p:spPr>
          <a:xfrm>
            <a:off x="7269634" y="6154287"/>
            <a:ext cx="2145596" cy="450582"/>
          </a:xfrm>
          <a:prstGeom prst="rect">
            <a:avLst/>
          </a:prstGeom>
          <a:noFill/>
        </p:spPr>
        <p:txBody>
          <a:bodyPr wrap="square" lIns="80465" tIns="40232" rIns="80465" bIns="40232" rtlCol="0">
            <a:spAutoFit/>
          </a:bodyPr>
          <a:lstStyle/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댓글을 통해 유저 간 소통 기능 </a:t>
            </a:r>
            <a:endParaRPr lang="en-US" altLang="ko-KR" sz="1200" spc="-135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Noto Sans Korean Medium" pitchFamily="34" charset="-127"/>
              <a:ea typeface="Noto Sans Korean Medium" pitchFamily="34" charset="-127"/>
            </a:endParaRPr>
          </a:p>
          <a:p>
            <a:pPr algn="ctr"/>
            <a:r>
              <a:rPr lang="ko-KR" altLang="en-US" sz="1200" spc="-13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FE7784-5BB3-4C45-ADE4-B64C57FEF4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r="11512"/>
          <a:stretch/>
        </p:blipFill>
        <p:spPr>
          <a:xfrm>
            <a:off x="349931" y="2704250"/>
            <a:ext cx="2586838" cy="1660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51BF73-6869-4BB8-BD44-4DBCDF1050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r="11512"/>
          <a:stretch/>
        </p:blipFill>
        <p:spPr>
          <a:xfrm>
            <a:off x="3630918" y="2704250"/>
            <a:ext cx="2586838" cy="16605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EAF4AC-21BD-4FF4-B6B2-ED54A7B88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64"/>
          <a:stretch/>
        </p:blipFill>
        <p:spPr>
          <a:xfrm>
            <a:off x="6769670" y="2704250"/>
            <a:ext cx="2586837" cy="18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9" y="601008"/>
            <a:ext cx="2961911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8251" y="146907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9F2E6-8BA8-49A9-99A6-2D36D0372E18}"/>
              </a:ext>
            </a:extLst>
          </p:cNvPr>
          <p:cNvSpPr txBox="1"/>
          <p:nvPr/>
        </p:nvSpPr>
        <p:spPr>
          <a:xfrm>
            <a:off x="498251" y="1747809"/>
            <a:ext cx="879920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이유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코로나로 인해 국내 여행에 대한 관심 증가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맞춤형 여행지 추천 웹사이트의 부재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제공하는 기능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맞춤형 여행지 추천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여행스타일 별 여행타입 검사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효과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사용자들이 개인 맞춤형 여행지를 추천 받고 어떤 여행을 하면 좋을지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 받을 수 있음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커뮤니티를 통해 여행 후기를 서로 공유하며 다른 여행지에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관심을 가지게 함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0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7100000">
            <a:off x="-891754" y="3595416"/>
            <a:ext cx="4063408" cy="3052898"/>
            <a:chOff x="-415543" y="-235783"/>
            <a:chExt cx="6022487" cy="4524783"/>
          </a:xfrm>
        </p:grpSpPr>
        <p:sp>
          <p:nvSpPr>
            <p:cNvPr id="8" name="직사각형 7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 rot="6503895">
            <a:off x="6873027" y="226277"/>
            <a:ext cx="4063408" cy="3052898"/>
            <a:chOff x="-415543" y="-235783"/>
            <a:chExt cx="6022487" cy="4524783"/>
          </a:xfrm>
        </p:grpSpPr>
        <p:sp>
          <p:nvSpPr>
            <p:cNvPr id="11" name="직사각형 10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77F8EC-E8ED-4318-AF55-3E17E5C96D7B}"/>
              </a:ext>
            </a:extLst>
          </p:cNvPr>
          <p:cNvSpPr txBox="1"/>
          <p:nvPr/>
        </p:nvSpPr>
        <p:spPr>
          <a:xfrm>
            <a:off x="3693637" y="875039"/>
            <a:ext cx="226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CONTENT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5594" y="2061419"/>
            <a:ext cx="787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1766" y="2575196"/>
            <a:ext cx="1168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Second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1127" y="3168845"/>
            <a:ext cx="1096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Third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4032D-3FE1-4CCE-AAAE-D3C1F029FCC6}"/>
              </a:ext>
            </a:extLst>
          </p:cNvPr>
          <p:cNvSpPr txBox="1"/>
          <p:nvPr/>
        </p:nvSpPr>
        <p:spPr>
          <a:xfrm>
            <a:off x="4416722" y="2061416"/>
            <a:ext cx="18325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주제선정 배경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C17F9-56CF-4E73-9D98-1C14CCBC036A}"/>
              </a:ext>
            </a:extLst>
          </p:cNvPr>
          <p:cNvSpPr/>
          <p:nvPr/>
        </p:nvSpPr>
        <p:spPr>
          <a:xfrm>
            <a:off x="3033633" y="3727325"/>
            <a:ext cx="1133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Fourth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289464-228C-47EE-9ECD-00A342104C23}"/>
              </a:ext>
            </a:extLst>
          </p:cNvPr>
          <p:cNvSpPr/>
          <p:nvPr/>
        </p:nvSpPr>
        <p:spPr>
          <a:xfrm>
            <a:off x="3339357" y="4331748"/>
            <a:ext cx="827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Fifth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848D1C-0428-415E-B0EB-BB1D135C43E1}"/>
              </a:ext>
            </a:extLst>
          </p:cNvPr>
          <p:cNvSpPr/>
          <p:nvPr/>
        </p:nvSpPr>
        <p:spPr>
          <a:xfrm>
            <a:off x="3339357" y="4936170"/>
            <a:ext cx="827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Sixth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B4B80-65AD-442B-8D9B-70BED9477650}"/>
              </a:ext>
            </a:extLst>
          </p:cNvPr>
          <p:cNvSpPr txBox="1"/>
          <p:nvPr/>
        </p:nvSpPr>
        <p:spPr>
          <a:xfrm>
            <a:off x="4417821" y="2639861"/>
            <a:ext cx="24352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및 차별성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6D010-DCD4-4198-A6BC-8857D1B30B9F}"/>
              </a:ext>
            </a:extLst>
          </p:cNvPr>
          <p:cNvSpPr txBox="1"/>
          <p:nvPr/>
        </p:nvSpPr>
        <p:spPr>
          <a:xfrm>
            <a:off x="4410482" y="3210241"/>
            <a:ext cx="16514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및 요약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D58E8-A891-4820-AA1A-05A19EBF927D}"/>
              </a:ext>
            </a:extLst>
          </p:cNvPr>
          <p:cNvSpPr txBox="1"/>
          <p:nvPr/>
        </p:nvSpPr>
        <p:spPr>
          <a:xfrm>
            <a:off x="4395268" y="3769746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FFFFBF-F9B0-4240-9991-C72A4EF28B7D}"/>
              </a:ext>
            </a:extLst>
          </p:cNvPr>
          <p:cNvSpPr txBox="1"/>
          <p:nvPr/>
        </p:nvSpPr>
        <p:spPr>
          <a:xfrm>
            <a:off x="4377606" y="4359143"/>
            <a:ext cx="1229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82792D-15F6-4E8D-8A4A-2DB6A42E02DE}"/>
              </a:ext>
            </a:extLst>
          </p:cNvPr>
          <p:cNvSpPr/>
          <p:nvPr/>
        </p:nvSpPr>
        <p:spPr>
          <a:xfrm>
            <a:off x="2684837" y="5550186"/>
            <a:ext cx="1482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Seventh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40B63-08F9-45B4-93F4-DDA1BF1759FB}"/>
              </a:ext>
            </a:extLst>
          </p:cNvPr>
          <p:cNvSpPr txBox="1"/>
          <p:nvPr/>
        </p:nvSpPr>
        <p:spPr>
          <a:xfrm>
            <a:off x="4397065" y="4982887"/>
            <a:ext cx="7072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8D04C1-F296-4A88-BD12-4A3B462DE8F1}"/>
              </a:ext>
            </a:extLst>
          </p:cNvPr>
          <p:cNvSpPr txBox="1"/>
          <p:nvPr/>
        </p:nvSpPr>
        <p:spPr>
          <a:xfrm>
            <a:off x="4396067" y="5554856"/>
            <a:ext cx="7072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6222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17" y="3067059"/>
            <a:ext cx="325917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01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선정 배경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BFB9E-4D29-4F07-8BC5-99E4EFD8FFA1}"/>
              </a:ext>
            </a:extLst>
          </p:cNvPr>
          <p:cNvSpPr txBox="1"/>
          <p:nvPr/>
        </p:nvSpPr>
        <p:spPr>
          <a:xfrm>
            <a:off x="498251" y="5078121"/>
            <a:ext cx="428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문화 소비 할인권</a:t>
            </a:r>
            <a:endParaRPr lang="en-US" altLang="ko-KR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서비스 재개</a:t>
            </a:r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</a:t>
            </a:r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D946CF-D62D-48BB-8951-750535BC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36" y="1536625"/>
            <a:ext cx="2707690" cy="35015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57E520-9BC5-4F80-9C65-691FE3F34849}"/>
              </a:ext>
            </a:extLst>
          </p:cNvPr>
          <p:cNvSpPr/>
          <p:nvPr/>
        </p:nvSpPr>
        <p:spPr>
          <a:xfrm>
            <a:off x="1239621" y="4002690"/>
            <a:ext cx="2541813" cy="2396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D03DC-FF2F-47DB-B683-56764DC8B357}"/>
              </a:ext>
            </a:extLst>
          </p:cNvPr>
          <p:cNvSpPr txBox="1"/>
          <p:nvPr/>
        </p:nvSpPr>
        <p:spPr>
          <a:xfrm>
            <a:off x="4555776" y="5136451"/>
            <a:ext cx="428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코로나 시대</a:t>
            </a:r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달라진 여행 예능 풍경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3EDF7-02B2-4ADA-8FFD-10DCD0D899DC}"/>
              </a:ext>
            </a:extLst>
          </p:cNvPr>
          <p:cNvSpPr txBox="1"/>
          <p:nvPr/>
        </p:nvSpPr>
        <p:spPr>
          <a:xfrm>
            <a:off x="4856955" y="5459616"/>
            <a:ext cx="398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B5B5B5"/>
                </a:solidFill>
              </a:rPr>
              <a:t>쿠키뉴스 </a:t>
            </a:r>
            <a:r>
              <a:rPr lang="en-US" altLang="ko-KR" sz="1100" dirty="0">
                <a:solidFill>
                  <a:srgbClr val="B5B5B5"/>
                </a:solidFill>
              </a:rPr>
              <a:t>2020.10.30</a:t>
            </a:r>
            <a:endParaRPr lang="ko-KR" altLang="en-US" sz="1600" dirty="0">
              <a:solidFill>
                <a:srgbClr val="B5B5B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4F1AD-068F-4BD4-AA4F-1E71A795DB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59" y="2228127"/>
            <a:ext cx="3949006" cy="283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552A9-67DC-4FA3-970F-5612E9DB6535}"/>
              </a:ext>
            </a:extLst>
          </p:cNvPr>
          <p:cNvSpPr txBox="1"/>
          <p:nvPr/>
        </p:nvSpPr>
        <p:spPr>
          <a:xfrm>
            <a:off x="1203462" y="6089110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국내 여행 관심↑</a:t>
            </a:r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+ </a:t>
            </a:r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사람들의 흥미유발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20258C6-E00F-40AF-B61A-A6003B093AAF}"/>
              </a:ext>
            </a:extLst>
          </p:cNvPr>
          <p:cNvSpPr/>
          <p:nvPr/>
        </p:nvSpPr>
        <p:spPr>
          <a:xfrm>
            <a:off x="5563948" y="6138733"/>
            <a:ext cx="385894" cy="270089"/>
          </a:xfrm>
          <a:prstGeom prst="rightArrow">
            <a:avLst/>
          </a:prstGeom>
          <a:solidFill>
            <a:srgbClr val="738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30DFB-E508-434C-9AC5-7DB155B9C54E}"/>
              </a:ext>
            </a:extLst>
          </p:cNvPr>
          <p:cNvSpPr txBox="1"/>
          <p:nvPr/>
        </p:nvSpPr>
        <p:spPr>
          <a:xfrm>
            <a:off x="5974127" y="5867457"/>
            <a:ext cx="2574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맞춤형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여행지 추천 웹사이트</a:t>
            </a:r>
          </a:p>
        </p:txBody>
      </p:sp>
    </p:spTree>
    <p:extLst>
      <p:ext uri="{BB962C8B-B14F-4D97-AF65-F5344CB8AC3E}">
        <p14:creationId xmlns:p14="http://schemas.microsoft.com/office/powerpoint/2010/main" val="35877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/>
      <p:bldP spid="4" grpId="0"/>
      <p:bldP spid="5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4F1224-915A-4707-A2F5-055A63AF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36" y="1686207"/>
            <a:ext cx="4629421" cy="3485591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7179628" y="4039644"/>
            <a:ext cx="649073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 defTabSz="914423">
              <a:spcBef>
                <a:spcPct val="0"/>
              </a:spcBef>
              <a:defRPr/>
            </a:pPr>
            <a:r>
              <a:rPr lang="en-US" altLang="ko-KR" sz="10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Text</a:t>
            </a:r>
            <a:endParaRPr lang="ko-KR" altLang="en-US" sz="14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2-1.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 마킹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아이템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https://korean.visitkorea.or.kr/ 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대한민국 구석구석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8E26415E-3473-4201-89AD-15801F122951}"/>
              </a:ext>
            </a:extLst>
          </p:cNvPr>
          <p:cNvSpPr txBox="1">
            <a:spLocks/>
          </p:cNvSpPr>
          <p:nvPr/>
        </p:nvSpPr>
        <p:spPr>
          <a:xfrm>
            <a:off x="6401123" y="2214612"/>
            <a:ext cx="2990116" cy="14802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제공하는 기능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목적에 따른 대한민국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관광지</a:t>
            </a:r>
            <a:r>
              <a:rPr lang="en-US" altLang="ko-KR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ko-KR" altLang="en-US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40AF0EAA-46B2-4160-84C1-7C9A7C85AF26}"/>
              </a:ext>
            </a:extLst>
          </p:cNvPr>
          <p:cNvSpPr txBox="1">
            <a:spLocks/>
          </p:cNvSpPr>
          <p:nvPr/>
        </p:nvSpPr>
        <p:spPr>
          <a:xfrm>
            <a:off x="6401123" y="3370424"/>
            <a:ext cx="2786266" cy="212637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부족한 점 </a:t>
            </a:r>
            <a:r>
              <a:rPr lang="en-US" altLang="ko-KR" sz="1400" spc="-8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목적만을 고려</a:t>
            </a: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관광지 추천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FA01E7-70CD-4F8A-89BB-471A7BBB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779" y="3204516"/>
            <a:ext cx="4269601" cy="30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2-1.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 마킹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아이템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https://tour.gwangju.go.kr/ 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광주문화관광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8E26415E-3473-4201-89AD-15801F122951}"/>
              </a:ext>
            </a:extLst>
          </p:cNvPr>
          <p:cNvSpPr txBox="1">
            <a:spLocks/>
          </p:cNvSpPr>
          <p:nvPr/>
        </p:nvSpPr>
        <p:spPr>
          <a:xfrm>
            <a:off x="6123182" y="2297228"/>
            <a:ext cx="2932043" cy="120748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제공하는 기능 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6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개인이 만든 여행일정과 여행후기</a:t>
            </a:r>
            <a:endParaRPr lang="en-US" altLang="ko-KR" sz="1400" spc="-65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6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공유 가능</a:t>
            </a:r>
            <a:endParaRPr lang="en-US" altLang="ko-KR" sz="1400" spc="-65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40AF0EAA-46B2-4160-84C1-7C9A7C85AF26}"/>
              </a:ext>
            </a:extLst>
          </p:cNvPr>
          <p:cNvSpPr txBox="1">
            <a:spLocks/>
          </p:cNvSpPr>
          <p:nvPr/>
        </p:nvSpPr>
        <p:spPr>
          <a:xfrm>
            <a:off x="6123181" y="4096888"/>
            <a:ext cx="2798878" cy="157433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부족한 점 </a:t>
            </a:r>
            <a:r>
              <a:rPr lang="en-US" altLang="ko-KR" sz="1400" spc="-8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일방적인 여행후기 공유만 가능</a:t>
            </a:r>
            <a:endParaRPr lang="en-US" altLang="ko-KR" sz="14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작성자와 다른 유저 간의</a:t>
            </a:r>
            <a:r>
              <a:rPr lang="en-US" altLang="ko-KR" sz="14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 불가</a:t>
            </a:r>
            <a:endParaRPr lang="en-US" altLang="ko-KR" sz="1400" b="1" spc="-8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B6ADDE-A7E9-4B79-B0B0-39436D07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7" y="1794516"/>
            <a:ext cx="4756508" cy="21029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63CDBA-9D7D-45FD-9264-6A04772E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51" y="3974716"/>
            <a:ext cx="4878126" cy="24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6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2-2.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차별성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BF26410-C505-45E5-9C11-A469853142F5}"/>
              </a:ext>
            </a:extLst>
          </p:cNvPr>
          <p:cNvSpPr txBox="1">
            <a:spLocks/>
          </p:cNvSpPr>
          <p:nvPr/>
        </p:nvSpPr>
        <p:spPr>
          <a:xfrm>
            <a:off x="828073" y="1504086"/>
            <a:ext cx="8759813" cy="156967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12" indent="-457212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200" spc="-8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인원</a:t>
            </a:r>
            <a:r>
              <a:rPr lang="en-US" altLang="ko-KR" sz="2200" spc="-8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spc="-8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교통수단 까지 고려한 개인 맞춤 추천 시스템</a:t>
            </a:r>
            <a:endParaRPr lang="en-US" altLang="ko-KR" sz="2200" spc="-8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12" indent="-457212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200" spc="-8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댓글기능을 통해 커뮤니티 기능을 활성화 하여 사용자 간의 소통 강화</a:t>
            </a:r>
            <a:endParaRPr lang="en-US" altLang="ko-KR" sz="2200" spc="-8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9" name="모서리가 둥근 직사각형 17">
            <a:extLst>
              <a:ext uri="{FF2B5EF4-FFF2-40B4-BE49-F238E27FC236}">
                <a16:creationId xmlns:a16="http://schemas.microsoft.com/office/drawing/2014/main" id="{57948BB3-F7D9-42AD-BF2E-4FC3CC079BBA}"/>
              </a:ext>
            </a:extLst>
          </p:cNvPr>
          <p:cNvSpPr/>
          <p:nvPr/>
        </p:nvSpPr>
        <p:spPr>
          <a:xfrm>
            <a:off x="2286618" y="3523506"/>
            <a:ext cx="1248139" cy="351923"/>
          </a:xfrm>
          <a:prstGeom prst="roundRect">
            <a:avLst>
              <a:gd name="adj" fmla="val 43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15">
            <a:extLst>
              <a:ext uri="{FF2B5EF4-FFF2-40B4-BE49-F238E27FC236}">
                <a16:creationId xmlns:a16="http://schemas.microsoft.com/office/drawing/2014/main" id="{3623D026-50B7-431E-AC65-628B7FA9F2D5}"/>
              </a:ext>
            </a:extLst>
          </p:cNvPr>
          <p:cNvSpPr/>
          <p:nvPr/>
        </p:nvSpPr>
        <p:spPr>
          <a:xfrm>
            <a:off x="2286618" y="3467559"/>
            <a:ext cx="1248139" cy="351923"/>
          </a:xfrm>
          <a:prstGeom prst="roundRect">
            <a:avLst>
              <a:gd name="adj" fmla="val 1125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60C9B26E-46C8-47C8-9CB0-D71465045781}"/>
              </a:ext>
            </a:extLst>
          </p:cNvPr>
          <p:cNvSpPr txBox="1">
            <a:spLocks/>
          </p:cNvSpPr>
          <p:nvPr/>
        </p:nvSpPr>
        <p:spPr>
          <a:xfrm>
            <a:off x="2387456" y="3516615"/>
            <a:ext cx="1038604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개인맞춤 추천</a:t>
            </a:r>
            <a:endParaRPr lang="ko-KR" altLang="en-US" sz="24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E965DAA1-D334-42A4-B807-8EF9BA4F0F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551" y="4311912"/>
            <a:ext cx="1616932" cy="864095"/>
          </a:xfrm>
          <a:prstGeom prst="rect">
            <a:avLst/>
          </a:prstGeom>
        </p:spPr>
      </p:pic>
      <p:sp>
        <p:nvSpPr>
          <p:cNvPr id="73" name="제목 1">
            <a:extLst>
              <a:ext uri="{FF2B5EF4-FFF2-40B4-BE49-F238E27FC236}">
                <a16:creationId xmlns:a16="http://schemas.microsoft.com/office/drawing/2014/main" id="{5F785428-3923-412E-8FD4-3D1287806962}"/>
              </a:ext>
            </a:extLst>
          </p:cNvPr>
          <p:cNvSpPr txBox="1">
            <a:spLocks/>
          </p:cNvSpPr>
          <p:nvPr/>
        </p:nvSpPr>
        <p:spPr>
          <a:xfrm>
            <a:off x="6719452" y="3499796"/>
            <a:ext cx="1038604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커뮤니티 기능</a:t>
            </a:r>
            <a:endParaRPr lang="ko-KR" altLang="en-US" sz="24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4F361C8-DEBE-4732-9D0D-31DA467C6D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08" y="4358144"/>
            <a:ext cx="1816100" cy="908050"/>
          </a:xfrm>
          <a:prstGeom prst="rect">
            <a:avLst/>
          </a:prstGeom>
        </p:spPr>
      </p:pic>
      <p:sp>
        <p:nvSpPr>
          <p:cNvPr id="78" name="모서리가 둥근 직사각형 17">
            <a:extLst>
              <a:ext uri="{FF2B5EF4-FFF2-40B4-BE49-F238E27FC236}">
                <a16:creationId xmlns:a16="http://schemas.microsoft.com/office/drawing/2014/main" id="{97FBC959-397F-45C6-82F6-EF60714FD071}"/>
              </a:ext>
            </a:extLst>
          </p:cNvPr>
          <p:cNvSpPr/>
          <p:nvPr/>
        </p:nvSpPr>
        <p:spPr>
          <a:xfrm>
            <a:off x="6618614" y="3523506"/>
            <a:ext cx="1248139" cy="351923"/>
          </a:xfrm>
          <a:prstGeom prst="roundRect">
            <a:avLst>
              <a:gd name="adj" fmla="val 430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15">
            <a:extLst>
              <a:ext uri="{FF2B5EF4-FFF2-40B4-BE49-F238E27FC236}">
                <a16:creationId xmlns:a16="http://schemas.microsoft.com/office/drawing/2014/main" id="{23247E59-79DB-4E3C-B0FE-04745B1D83DC}"/>
              </a:ext>
            </a:extLst>
          </p:cNvPr>
          <p:cNvSpPr/>
          <p:nvPr/>
        </p:nvSpPr>
        <p:spPr>
          <a:xfrm>
            <a:off x="6618614" y="3467559"/>
            <a:ext cx="1248139" cy="351923"/>
          </a:xfrm>
          <a:prstGeom prst="roundRect">
            <a:avLst>
              <a:gd name="adj" fmla="val 11254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제목 1">
            <a:extLst>
              <a:ext uri="{FF2B5EF4-FFF2-40B4-BE49-F238E27FC236}">
                <a16:creationId xmlns:a16="http://schemas.microsoft.com/office/drawing/2014/main" id="{9D4594A6-35B4-4446-B94A-B697ED3D5FAC}"/>
              </a:ext>
            </a:extLst>
          </p:cNvPr>
          <p:cNvSpPr txBox="1">
            <a:spLocks/>
          </p:cNvSpPr>
          <p:nvPr/>
        </p:nvSpPr>
        <p:spPr>
          <a:xfrm>
            <a:off x="6719452" y="3516615"/>
            <a:ext cx="1038604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커뮤니티 기능</a:t>
            </a:r>
            <a:endParaRPr lang="ko-KR" altLang="en-US" sz="24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70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9" grpId="0" animBg="1"/>
      <p:bldP spid="63" grpId="0" animBg="1"/>
      <p:bldP spid="65" grpId="0"/>
      <p:bldP spid="73" grpId="0"/>
      <p:bldP spid="78" grpId="0" animBg="1"/>
      <p:bldP spid="79" grpId="0" animBg="1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및 요약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 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데이터분석을 활용한 여행지 추천 웹사이트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90704" y="1518071"/>
            <a:ext cx="8729837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프로젝트는 사용자 맞춤형 국내 여행지와 여행 스타일에 따른 여행타입 검사 결과를 제공해주고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기능을 통해 다른 사용자들과</a:t>
            </a:r>
            <a:endParaRPr lang="en-US" altLang="ko-KR" sz="12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여행 후기를 공유할 수 있는 웹사이트다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CB7ED94-D1D3-4ACA-9F96-D78242FE36F6}"/>
              </a:ext>
            </a:extLst>
          </p:cNvPr>
          <p:cNvGrpSpPr/>
          <p:nvPr/>
        </p:nvGrpSpPr>
        <p:grpSpPr>
          <a:xfrm>
            <a:off x="625889" y="2052845"/>
            <a:ext cx="8765350" cy="4346751"/>
            <a:chOff x="532470" y="2052842"/>
            <a:chExt cx="8765350" cy="434675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8923A0-B509-4372-BFCB-89BD23FB41DB}"/>
                </a:ext>
              </a:extLst>
            </p:cNvPr>
            <p:cNvGrpSpPr/>
            <p:nvPr/>
          </p:nvGrpSpPr>
          <p:grpSpPr>
            <a:xfrm>
              <a:off x="532470" y="2052842"/>
              <a:ext cx="8729839" cy="4088370"/>
              <a:chOff x="212420" y="2052842"/>
              <a:chExt cx="8729839" cy="408837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C441499-D321-4A87-9B21-6DB1473F6333}"/>
                  </a:ext>
                </a:extLst>
              </p:cNvPr>
              <p:cNvGrpSpPr/>
              <p:nvPr/>
            </p:nvGrpSpPr>
            <p:grpSpPr>
              <a:xfrm>
                <a:off x="212420" y="2052842"/>
                <a:ext cx="8729839" cy="4088370"/>
                <a:chOff x="-1674360" y="4106706"/>
                <a:chExt cx="8525855" cy="4088370"/>
              </a:xfrm>
            </p:grpSpPr>
            <p:sp>
              <p:nvSpPr>
                <p:cNvPr id="11" name="화살표: 오른쪽 10">
                  <a:extLst>
                    <a:ext uri="{FF2B5EF4-FFF2-40B4-BE49-F238E27FC236}">
                      <a16:creationId xmlns:a16="http://schemas.microsoft.com/office/drawing/2014/main" id="{68CD33A1-5A0E-4507-A9A6-7A4FA6EF1C73}"/>
                    </a:ext>
                  </a:extLst>
                </p:cNvPr>
                <p:cNvSpPr/>
                <p:nvPr/>
              </p:nvSpPr>
              <p:spPr>
                <a:xfrm>
                  <a:off x="-1674359" y="4106706"/>
                  <a:ext cx="8525854" cy="1493617"/>
                </a:xfrm>
                <a:prstGeom prst="rightArrow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여행타입 추천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A926D37-1D95-4533-A8F7-F79F95B66ABB}"/>
                    </a:ext>
                  </a:extLst>
                </p:cNvPr>
                <p:cNvSpPr/>
                <p:nvPr/>
              </p:nvSpPr>
              <p:spPr>
                <a:xfrm>
                  <a:off x="-1674360" y="5236647"/>
                  <a:ext cx="2974075" cy="2958429"/>
                </a:xfrm>
                <a:prstGeom prst="rect">
                  <a:avLst/>
                </a:prstGeom>
                <a:solidFill>
                  <a:srgbClr val="FBFBFB"/>
                </a:solidFill>
                <a:ln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5F5BAE0-8C32-4F1E-8DA0-26DAF5CF67FB}"/>
                  </a:ext>
                </a:extLst>
              </p:cNvPr>
              <p:cNvGrpSpPr/>
              <p:nvPr/>
            </p:nvGrpSpPr>
            <p:grpSpPr>
              <a:xfrm>
                <a:off x="2440905" y="2052842"/>
                <a:ext cx="6501353" cy="4088370"/>
                <a:chOff x="1466281" y="2198691"/>
                <a:chExt cx="6392815" cy="3968154"/>
              </a:xfrm>
            </p:grpSpPr>
            <p:sp>
              <p:nvSpPr>
                <p:cNvPr id="13" name="화살표: 오른쪽 12">
                  <a:extLst>
                    <a:ext uri="{FF2B5EF4-FFF2-40B4-BE49-F238E27FC236}">
                      <a16:creationId xmlns:a16="http://schemas.microsoft.com/office/drawing/2014/main" id="{551047F2-C390-46B6-98A9-5DE2C0B6FF56}"/>
                    </a:ext>
                  </a:extLst>
                </p:cNvPr>
                <p:cNvSpPr/>
                <p:nvPr/>
              </p:nvSpPr>
              <p:spPr>
                <a:xfrm>
                  <a:off x="1466281" y="2198691"/>
                  <a:ext cx="6392815" cy="1460871"/>
                </a:xfrm>
                <a:prstGeom prst="rightArrow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맞춤형 여행지 추천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E8A02CB-4A2F-4889-8BD7-10A8D58787B7}"/>
                    </a:ext>
                  </a:extLst>
                </p:cNvPr>
                <p:cNvSpPr/>
                <p:nvPr/>
              </p:nvSpPr>
              <p:spPr>
                <a:xfrm>
                  <a:off x="1466281" y="3306229"/>
                  <a:ext cx="3712935" cy="2860616"/>
                </a:xfrm>
                <a:prstGeom prst="rect">
                  <a:avLst/>
                </a:prstGeom>
                <a:solidFill>
                  <a:srgbClr val="FBFBFB"/>
                </a:solidFill>
                <a:ln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 algn="ctr"/>
                  <a:endParaRPr lang="en-US" altLang="ko-KR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0AEE8C-3DF8-47D8-A65B-64CE26F64F76}"/>
                </a:ext>
              </a:extLst>
            </p:cNvPr>
            <p:cNvGrpSpPr/>
            <p:nvPr/>
          </p:nvGrpSpPr>
          <p:grpSpPr>
            <a:xfrm>
              <a:off x="5131293" y="2384440"/>
              <a:ext cx="4166527" cy="4015153"/>
              <a:chOff x="6711202" y="2680031"/>
              <a:chExt cx="2980923" cy="3808831"/>
            </a:xfrm>
          </p:grpSpPr>
          <p:sp>
            <p:nvSpPr>
              <p:cNvPr id="4" name="화살표: 오른쪽 3">
                <a:extLst>
                  <a:ext uri="{FF2B5EF4-FFF2-40B4-BE49-F238E27FC236}">
                    <a16:creationId xmlns:a16="http://schemas.microsoft.com/office/drawing/2014/main" id="{7893D46A-1780-4F9C-8E0F-7E988DAE326A}"/>
                  </a:ext>
                </a:extLst>
              </p:cNvPr>
              <p:cNvSpPr/>
              <p:nvPr/>
            </p:nvSpPr>
            <p:spPr>
              <a:xfrm>
                <a:off x="6711202" y="2680031"/>
                <a:ext cx="2980923" cy="1493617"/>
              </a:xfrm>
              <a:prstGeom prst="rightArrow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다른 유저들과 공유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C456D87-8E7B-4727-9D65-9EA53DC36FDF}"/>
                  </a:ext>
                </a:extLst>
              </p:cNvPr>
              <p:cNvSpPr/>
              <p:nvPr/>
            </p:nvSpPr>
            <p:spPr>
              <a:xfrm>
                <a:off x="6711202" y="3813588"/>
                <a:ext cx="2249887" cy="2675274"/>
              </a:xfrm>
              <a:prstGeom prst="rect">
                <a:avLst/>
              </a:prstGeom>
              <a:solidFill>
                <a:srgbClr val="FBFBFB"/>
              </a:solidFill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/>
                <a:endPara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/>
                <a:endPara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여행 후기 공유</a:t>
                </a:r>
                <a:endParaRPr lang="en-US" altLang="ko-KR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23A2FA2-0CD0-4DE0-A5B3-17178557F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93" y="3737314"/>
              <a:ext cx="1159200" cy="11592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1C21F2-ABFB-4342-B51E-A7A185E1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416" y="3735209"/>
              <a:ext cx="1158740" cy="11587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8B985E-B1C7-4028-A816-F132608D7D09}"/>
                </a:ext>
              </a:extLst>
            </p:cNvPr>
            <p:cNvSpPr txBox="1"/>
            <p:nvPr/>
          </p:nvSpPr>
          <p:spPr>
            <a:xfrm>
              <a:off x="730435" y="5117943"/>
              <a:ext cx="18325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여행스타일 별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여행타입 추천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1ECBF9-1F2E-41DB-BD4B-F678690AB632}"/>
                </a:ext>
              </a:extLst>
            </p:cNvPr>
            <p:cNvSpPr txBox="1"/>
            <p:nvPr/>
          </p:nvSpPr>
          <p:spPr>
            <a:xfrm>
              <a:off x="3064838" y="5117943"/>
              <a:ext cx="18325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맞춤형 여행지</a:t>
              </a:r>
              <a:endPara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추천</a:t>
              </a:r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A1C058F-2586-495F-814E-F92C47D8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414" y="3940613"/>
              <a:ext cx="1302493" cy="1302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4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4-1.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C4FFEB-BD09-44EC-B783-545B0BB8650B}"/>
              </a:ext>
            </a:extLst>
          </p:cNvPr>
          <p:cNvGrpSpPr/>
          <p:nvPr/>
        </p:nvGrpSpPr>
        <p:grpSpPr>
          <a:xfrm>
            <a:off x="434741" y="2049664"/>
            <a:ext cx="8967769" cy="3812318"/>
            <a:chOff x="498251" y="2049664"/>
            <a:chExt cx="8967769" cy="381231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4085E20-29FE-44C8-848C-F402EDB26927}"/>
                </a:ext>
              </a:extLst>
            </p:cNvPr>
            <p:cNvSpPr/>
            <p:nvPr/>
          </p:nvSpPr>
          <p:spPr>
            <a:xfrm>
              <a:off x="3619854" y="2487273"/>
              <a:ext cx="2949677" cy="3374709"/>
            </a:xfrm>
            <a:prstGeom prst="roundRect">
              <a:avLst/>
            </a:prstGeom>
            <a:solidFill>
              <a:srgbClr val="609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542BCA-EF1F-40F7-8490-3A86C77DFE1D}"/>
                </a:ext>
              </a:extLst>
            </p:cNvPr>
            <p:cNvSpPr txBox="1"/>
            <p:nvPr/>
          </p:nvSpPr>
          <p:spPr>
            <a:xfrm>
              <a:off x="4647987" y="2049664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웹사이트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0C810A2-831E-41D3-94FC-78ABA5ABF5D2}"/>
                </a:ext>
              </a:extLst>
            </p:cNvPr>
            <p:cNvSpPr/>
            <p:nvPr/>
          </p:nvSpPr>
          <p:spPr>
            <a:xfrm>
              <a:off x="3904990" y="3423124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9BEB22-7B0B-4D2C-A04A-1B6524C9A00B}"/>
                </a:ext>
              </a:extLst>
            </p:cNvPr>
            <p:cNvSpPr/>
            <p:nvPr/>
          </p:nvSpPr>
          <p:spPr>
            <a:xfrm>
              <a:off x="3904990" y="3929487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맞춤형 여행지 추천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BFD110-6472-4619-8C3A-3E459F95A40A}"/>
                </a:ext>
              </a:extLst>
            </p:cNvPr>
            <p:cNvSpPr/>
            <p:nvPr/>
          </p:nvSpPr>
          <p:spPr>
            <a:xfrm>
              <a:off x="3904990" y="4435850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여행타입 검사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C6805F-3BD5-4D9C-B556-603868D6AD2B}"/>
                </a:ext>
              </a:extLst>
            </p:cNvPr>
            <p:cNvSpPr/>
            <p:nvPr/>
          </p:nvSpPr>
          <p:spPr>
            <a:xfrm>
              <a:off x="3904989" y="4954334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커뮤니티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C6A1CBC-7FCF-4F27-ADD8-9E1B3D1D3B77}"/>
                </a:ext>
              </a:extLst>
            </p:cNvPr>
            <p:cNvCxnSpPr>
              <a:cxnSpLocks/>
              <a:stCxn id="4" idx="3"/>
              <a:endCxn id="47" idx="1"/>
            </p:cNvCxnSpPr>
            <p:nvPr/>
          </p:nvCxnSpPr>
          <p:spPr>
            <a:xfrm>
              <a:off x="6274563" y="3609937"/>
              <a:ext cx="761558" cy="2579"/>
            </a:xfrm>
            <a:prstGeom prst="straightConnector1">
              <a:avLst/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FB53D26-3B5C-4077-8F44-4FAB86AFE777}"/>
                </a:ext>
              </a:extLst>
            </p:cNvPr>
            <p:cNvSpPr/>
            <p:nvPr/>
          </p:nvSpPr>
          <p:spPr>
            <a:xfrm>
              <a:off x="7036121" y="3188164"/>
              <a:ext cx="2429899" cy="848704"/>
            </a:xfrm>
            <a:prstGeom prst="roundRect">
              <a:avLst/>
            </a:prstGeom>
            <a:solidFill>
              <a:srgbClr val="609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4DDB614-4CD1-4F92-9D1C-F0973502340C}"/>
                </a:ext>
              </a:extLst>
            </p:cNvPr>
            <p:cNvSpPr/>
            <p:nvPr/>
          </p:nvSpPr>
          <p:spPr>
            <a:xfrm>
              <a:off x="498251" y="3609937"/>
              <a:ext cx="2429899" cy="1229142"/>
            </a:xfrm>
            <a:prstGeom prst="roundRect">
              <a:avLst/>
            </a:prstGeom>
            <a:solidFill>
              <a:srgbClr val="E9D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D5C8FFA-4E1D-4B89-B7F7-A30F870132A4}"/>
                </a:ext>
              </a:extLst>
            </p:cNvPr>
            <p:cNvSpPr/>
            <p:nvPr/>
          </p:nvSpPr>
          <p:spPr>
            <a:xfrm>
              <a:off x="773554" y="3774709"/>
              <a:ext cx="1861152" cy="373625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pandas</a:t>
              </a:r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패키지</a:t>
              </a:r>
            </a:p>
          </p:txBody>
        </p: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5C660930-B355-461D-9E82-A21713766CF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28151" y="4101450"/>
              <a:ext cx="976841" cy="123058"/>
            </a:xfrm>
            <a:prstGeom prst="bentConnector3">
              <a:avLst/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38A9A7F-8B7B-4301-B55A-533CBFCB56E8}"/>
                </a:ext>
              </a:extLst>
            </p:cNvPr>
            <p:cNvSpPr/>
            <p:nvPr/>
          </p:nvSpPr>
          <p:spPr>
            <a:xfrm>
              <a:off x="3904990" y="2952498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회원가입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46D0E6-1205-45AF-AB00-22E2D7F4D3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0" y="2419166"/>
            <a:ext cx="1543029" cy="702078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8CBC7BD-0C76-4560-9E71-30082DFB5A1D}"/>
              </a:ext>
            </a:extLst>
          </p:cNvPr>
          <p:cNvCxnSpPr>
            <a:stCxn id="35" idx="3"/>
            <a:endCxn id="47" idx="1"/>
          </p:cNvCxnSpPr>
          <p:nvPr/>
        </p:nvCxnSpPr>
        <p:spPr>
          <a:xfrm>
            <a:off x="6211050" y="3139313"/>
            <a:ext cx="761558" cy="473205"/>
          </a:xfrm>
          <a:prstGeom prst="bentConnector3">
            <a:avLst/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A1267E-8DD9-4E31-B239-E9DB18E7245C}"/>
              </a:ext>
            </a:extLst>
          </p:cNvPr>
          <p:cNvSpPr/>
          <p:nvPr/>
        </p:nvSpPr>
        <p:spPr>
          <a:xfrm>
            <a:off x="7254456" y="3368460"/>
            <a:ext cx="1861152" cy="482952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Django Authentication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301AEEE-E13A-47C4-BE09-5EA0C9879E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t="22789" r="14382" b="22198"/>
          <a:stretch/>
        </p:blipFill>
        <p:spPr>
          <a:xfrm>
            <a:off x="7369625" y="4158906"/>
            <a:ext cx="1617729" cy="629349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ED1B0FB-E5A4-472B-A97F-3074958322D7}"/>
              </a:ext>
            </a:extLst>
          </p:cNvPr>
          <p:cNvSpPr/>
          <p:nvPr/>
        </p:nvSpPr>
        <p:spPr>
          <a:xfrm>
            <a:off x="6972611" y="4876862"/>
            <a:ext cx="2429899" cy="1370605"/>
          </a:xfrm>
          <a:prstGeom prst="roundRect">
            <a:avLst/>
          </a:prstGeom>
          <a:solidFill>
            <a:srgbClr val="609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6054F4-9589-492E-AE52-E4A9BF96B5CB}"/>
              </a:ext>
            </a:extLst>
          </p:cNvPr>
          <p:cNvSpPr/>
          <p:nvPr/>
        </p:nvSpPr>
        <p:spPr>
          <a:xfrm>
            <a:off x="7247912" y="5105523"/>
            <a:ext cx="1861152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정보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C23BF8-F0C0-494C-BE94-02A2620D6F6A}"/>
              </a:ext>
            </a:extLst>
          </p:cNvPr>
          <p:cNvSpPr/>
          <p:nvPr/>
        </p:nvSpPr>
        <p:spPr>
          <a:xfrm>
            <a:off x="7247912" y="5652152"/>
            <a:ext cx="1861152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Disqus</a:t>
            </a:r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</a:t>
            </a: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33789A32-5B22-4C0A-A1F0-D23F53F8E021}"/>
              </a:ext>
            </a:extLst>
          </p:cNvPr>
          <p:cNvCxnSpPr>
            <a:stCxn id="16" idx="3"/>
            <a:endCxn id="69" idx="1"/>
          </p:cNvCxnSpPr>
          <p:nvPr/>
        </p:nvCxnSpPr>
        <p:spPr>
          <a:xfrm>
            <a:off x="6211052" y="5141147"/>
            <a:ext cx="761559" cy="421016"/>
          </a:xfrm>
          <a:prstGeom prst="bentConnector3">
            <a:avLst/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E059CF0D-265C-4CCD-9744-3B075A7C83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8" t="23647" r="5466" b="27766"/>
          <a:stretch/>
        </p:blipFill>
        <p:spPr>
          <a:xfrm>
            <a:off x="889092" y="3097243"/>
            <a:ext cx="1521190" cy="457762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3E87E36-F35D-4D2A-964F-883E63AAD22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83" y="1890854"/>
            <a:ext cx="1004160" cy="10041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9FFCEB-7B16-405D-A905-1D3D0B9F8CE7}"/>
              </a:ext>
            </a:extLst>
          </p:cNvPr>
          <p:cNvSpPr/>
          <p:nvPr/>
        </p:nvSpPr>
        <p:spPr>
          <a:xfrm>
            <a:off x="719111" y="4316123"/>
            <a:ext cx="1861152" cy="373625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Surprise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패키지</a:t>
            </a:r>
          </a:p>
        </p:txBody>
      </p:sp>
    </p:spTree>
    <p:extLst>
      <p:ext uri="{BB962C8B-B14F-4D97-AF65-F5344CB8AC3E}">
        <p14:creationId xmlns:p14="http://schemas.microsoft.com/office/powerpoint/2010/main" val="38453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69" grpId="0" animBg="1"/>
      <p:bldP spid="71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1B7C03D-8D84-4B44-9B2A-0D9D93C983DA}"/>
              </a:ext>
            </a:extLst>
          </p:cNvPr>
          <p:cNvGrpSpPr/>
          <p:nvPr/>
        </p:nvGrpSpPr>
        <p:grpSpPr>
          <a:xfrm>
            <a:off x="229155" y="1218453"/>
            <a:ext cx="2567315" cy="337120"/>
            <a:chOff x="1496383" y="1167995"/>
            <a:chExt cx="2567315" cy="3371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E1D756E-7676-4A7F-8F7B-C71D40306EC8}"/>
                </a:ext>
              </a:extLst>
            </p:cNvPr>
            <p:cNvSpPr/>
            <p:nvPr/>
          </p:nvSpPr>
          <p:spPr>
            <a:xfrm>
              <a:off x="1496383" y="1167996"/>
              <a:ext cx="1097280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954F26-D84D-4D83-A546-86F7B2CAFE56}"/>
                </a:ext>
              </a:extLst>
            </p:cNvPr>
            <p:cNvSpPr/>
            <p:nvPr/>
          </p:nvSpPr>
          <p:spPr>
            <a:xfrm>
              <a:off x="2881074" y="1167995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7F839316-ACE9-4E95-8E21-47BE734E48E7}"/>
                </a:ext>
              </a:extLst>
            </p:cNvPr>
            <p:cNvCxnSpPr>
              <a:stCxn id="2" idx="3"/>
              <a:endCxn id="15" idx="1"/>
            </p:cNvCxnSpPr>
            <p:nvPr/>
          </p:nvCxnSpPr>
          <p:spPr>
            <a:xfrm flipV="1">
              <a:off x="2593663" y="1336555"/>
              <a:ext cx="287411" cy="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FE0940-D060-40C1-A938-1CDC17D16D1C}"/>
              </a:ext>
            </a:extLst>
          </p:cNvPr>
          <p:cNvGrpSpPr/>
          <p:nvPr/>
        </p:nvGrpSpPr>
        <p:grpSpPr>
          <a:xfrm>
            <a:off x="3276348" y="932454"/>
            <a:ext cx="3203008" cy="1710221"/>
            <a:chOff x="2940764" y="882052"/>
            <a:chExt cx="3203008" cy="1710221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F8A3101-B7D4-4AE6-8FEE-2CFB24F152CC}"/>
                </a:ext>
              </a:extLst>
            </p:cNvPr>
            <p:cNvSpPr/>
            <p:nvPr/>
          </p:nvSpPr>
          <p:spPr>
            <a:xfrm>
              <a:off x="2940764" y="882052"/>
              <a:ext cx="3203008" cy="171022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62E6DE-70F1-48C7-B637-EEE039EBD4FB}"/>
                </a:ext>
              </a:extLst>
            </p:cNvPr>
            <p:cNvSpPr/>
            <p:nvPr/>
          </p:nvSpPr>
          <p:spPr>
            <a:xfrm>
              <a:off x="3072581" y="1167994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여행타입 테스트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7C090EB-F752-4429-A8B2-EBF0D99E6556}"/>
                </a:ext>
              </a:extLst>
            </p:cNvPr>
            <p:cNvSpPr/>
            <p:nvPr/>
          </p:nvSpPr>
          <p:spPr>
            <a:xfrm>
              <a:off x="4685429" y="1167994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결과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5A8CDD0-0EC6-44ED-9666-102E6E5CD216}"/>
                </a:ext>
              </a:extLst>
            </p:cNvPr>
            <p:cNvSpPr/>
            <p:nvPr/>
          </p:nvSpPr>
          <p:spPr>
            <a:xfrm>
              <a:off x="3089161" y="1912712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맞춤형 여행지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테스트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B785A08-ABC0-41E7-865F-88E92B20C74A}"/>
                </a:ext>
              </a:extLst>
            </p:cNvPr>
            <p:cNvSpPr/>
            <p:nvPr/>
          </p:nvSpPr>
          <p:spPr>
            <a:xfrm>
              <a:off x="4685429" y="1912712"/>
              <a:ext cx="1182624" cy="337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결과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72C61FD-F3E6-4907-B04C-97FC236E80CB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255205" y="1336554"/>
              <a:ext cx="4302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145C6EE-DC42-4D9D-97D1-35FA4F30BC09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4271785" y="2081272"/>
              <a:ext cx="4136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727B1EA-7930-4C6C-8637-78CA5BB1C7BB}"/>
                </a:ext>
              </a:extLst>
            </p:cNvPr>
            <p:cNvSpPr txBox="1"/>
            <p:nvPr/>
          </p:nvSpPr>
          <p:spPr>
            <a:xfrm>
              <a:off x="3012765" y="891505"/>
              <a:ext cx="3073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4">
                      <a:lumMod val="50000"/>
                    </a:schemeClr>
                  </a:solidFill>
                </a:rPr>
                <a:t>여행타입 테스트 및 맞춤형 </a:t>
              </a:r>
              <a:r>
                <a:rPr lang="ko-KR" altLang="en-US" sz="1200" b="1">
                  <a:solidFill>
                    <a:schemeClr val="accent4">
                      <a:lumMod val="50000"/>
                    </a:schemeClr>
                  </a:solidFill>
                </a:rPr>
                <a:t>여행지 테스트</a:t>
              </a:r>
              <a:endParaRPr lang="ko-KR" altLang="en-US" sz="12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55" name="제목 1">
            <a:extLst>
              <a:ext uri="{FF2B5EF4-FFF2-40B4-BE49-F238E27FC236}">
                <a16:creationId xmlns:a16="http://schemas.microsoft.com/office/drawing/2014/main" id="{98894601-B3A2-4276-95E4-62ED2150A24E}"/>
              </a:ext>
            </a:extLst>
          </p:cNvPr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4-2. 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구조도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26D9F7-AB2C-49F2-87B9-98BC500D6CC1}"/>
              </a:ext>
            </a:extLst>
          </p:cNvPr>
          <p:cNvSpPr/>
          <p:nvPr/>
        </p:nvSpPr>
        <p:spPr>
          <a:xfrm>
            <a:off x="313428" y="667193"/>
            <a:ext cx="5503715" cy="47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4D07EBBD-FE3A-4B90-BEF0-9E637644E9F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796469" y="1386956"/>
            <a:ext cx="611697" cy="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B5E9950-EF35-46F6-99DC-5A525C31CBF6}"/>
              </a:ext>
            </a:extLst>
          </p:cNvPr>
          <p:cNvGrpSpPr/>
          <p:nvPr/>
        </p:nvGrpSpPr>
        <p:grpSpPr>
          <a:xfrm>
            <a:off x="2041330" y="3423142"/>
            <a:ext cx="7599933" cy="2545974"/>
            <a:chOff x="1914520" y="2944279"/>
            <a:chExt cx="7599933" cy="2545974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964822D-E13B-4C6F-BE68-E664AA1E6F0B}"/>
                </a:ext>
              </a:extLst>
            </p:cNvPr>
            <p:cNvGrpSpPr/>
            <p:nvPr/>
          </p:nvGrpSpPr>
          <p:grpSpPr>
            <a:xfrm>
              <a:off x="2119826" y="2944279"/>
              <a:ext cx="7394627" cy="2545974"/>
              <a:chOff x="876918" y="2457146"/>
              <a:chExt cx="7394627" cy="2545974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2AC9C92A-B6EE-4794-966A-E067C4FEC802}"/>
                  </a:ext>
                </a:extLst>
              </p:cNvPr>
              <p:cNvSpPr/>
              <p:nvPr/>
            </p:nvSpPr>
            <p:spPr>
              <a:xfrm>
                <a:off x="876918" y="2457146"/>
                <a:ext cx="7394627" cy="254597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1330688-114E-47D8-8AB6-CBA8D6DB0311}"/>
                  </a:ext>
                </a:extLst>
              </p:cNvPr>
              <p:cNvSpPr/>
              <p:nvPr/>
            </p:nvSpPr>
            <p:spPr>
              <a:xfrm>
                <a:off x="1224965" y="2805638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목록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7C83786-AC33-43BD-9A99-0FF56B8B7A1A}"/>
                  </a:ext>
                </a:extLst>
              </p:cNvPr>
              <p:cNvSpPr/>
              <p:nvPr/>
            </p:nvSpPr>
            <p:spPr>
              <a:xfrm>
                <a:off x="4221297" y="2803520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수정</a:t>
                </a:r>
              </a:p>
            </p:txBody>
          </p: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DB5FAA52-4914-4E35-87E5-BDC2204BCC68}"/>
                  </a:ext>
                </a:extLst>
              </p:cNvPr>
              <p:cNvCxnSpPr>
                <a:cxnSpLocks/>
                <a:stCxn id="124" idx="3"/>
                <a:endCxn id="34" idx="1"/>
              </p:cNvCxnSpPr>
              <p:nvPr/>
            </p:nvCxnSpPr>
            <p:spPr>
              <a:xfrm>
                <a:off x="3905755" y="2972080"/>
                <a:ext cx="3155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F8A41F0-F2B8-4644-B49B-118E1C98FBAA}"/>
                  </a:ext>
                </a:extLst>
              </p:cNvPr>
              <p:cNvSpPr/>
              <p:nvPr/>
            </p:nvSpPr>
            <p:spPr>
              <a:xfrm>
                <a:off x="2723131" y="2803520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작성</a:t>
                </a:r>
              </a:p>
            </p:txBody>
          </p:sp>
          <p:cxnSp>
            <p:nvCxnSpPr>
              <p:cNvPr id="129" name="직선 화살표 연결선 128">
                <a:extLst>
                  <a:ext uri="{FF2B5EF4-FFF2-40B4-BE49-F238E27FC236}">
                    <a16:creationId xmlns:a16="http://schemas.microsoft.com/office/drawing/2014/main" id="{0A7E2B58-9C2F-4E45-AADF-5D1021A09B35}"/>
                  </a:ext>
                </a:extLst>
              </p:cNvPr>
              <p:cNvCxnSpPr>
                <a:cxnSpLocks/>
                <a:stCxn id="26" idx="3"/>
                <a:endCxn id="124" idx="1"/>
              </p:cNvCxnSpPr>
              <p:nvPr/>
            </p:nvCxnSpPr>
            <p:spPr>
              <a:xfrm flipV="1">
                <a:off x="2407589" y="2972080"/>
                <a:ext cx="315542" cy="21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61B61F7-D432-4276-A8EA-6D96197C0E3E}"/>
                  </a:ext>
                </a:extLst>
              </p:cNvPr>
              <p:cNvSpPr txBox="1"/>
              <p:nvPr/>
            </p:nvSpPr>
            <p:spPr>
              <a:xfrm>
                <a:off x="4174121" y="2471679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accent1">
                        <a:lumMod val="50000"/>
                      </a:schemeClr>
                    </a:solidFill>
                  </a:rPr>
                  <a:t>커뮤니티</a:t>
                </a: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8561DE97-F751-42FC-8D76-158E70E527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526" y="3468818"/>
                <a:ext cx="15777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EA3FD924-D3E2-411B-9461-8F27A174E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526" y="2972079"/>
                <a:ext cx="0" cy="4967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1F1E545-FC11-4C88-99D3-5478CF3B5F7C}"/>
                  </a:ext>
                </a:extLst>
              </p:cNvPr>
              <p:cNvSpPr/>
              <p:nvPr/>
            </p:nvSpPr>
            <p:spPr>
              <a:xfrm>
                <a:off x="4221297" y="3309199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삭제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E11839C-E524-491A-B068-B548ADCDFFAA}"/>
                  </a:ext>
                </a:extLst>
              </p:cNvPr>
              <p:cNvSpPr/>
              <p:nvPr/>
            </p:nvSpPr>
            <p:spPr>
              <a:xfrm>
                <a:off x="4221297" y="3820200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댓글 작성</a:t>
                </a:r>
              </a:p>
            </p:txBody>
          </p:sp>
          <p:sp>
            <p:nvSpPr>
              <p:cNvPr id="53" name="오른쪽 중괄호 52">
                <a:extLst>
                  <a:ext uri="{FF2B5EF4-FFF2-40B4-BE49-F238E27FC236}">
                    <a16:creationId xmlns:a16="http://schemas.microsoft.com/office/drawing/2014/main" id="{4C637549-543D-49AB-B5C1-E3D5CF85AB5F}"/>
                  </a:ext>
                </a:extLst>
              </p:cNvPr>
              <p:cNvSpPr/>
              <p:nvPr/>
            </p:nvSpPr>
            <p:spPr>
              <a:xfrm>
                <a:off x="5470398" y="2871665"/>
                <a:ext cx="155942" cy="731122"/>
              </a:xfrm>
              <a:prstGeom prst="rightBrace">
                <a:avLst>
                  <a:gd name="adj1" fmla="val 37572"/>
                  <a:gd name="adj2" fmla="val 53442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F5AB8A-0551-4FAC-91B3-148770C5D853}"/>
                  </a:ext>
                </a:extLst>
              </p:cNvPr>
              <p:cNvSpPr txBox="1"/>
              <p:nvPr/>
            </p:nvSpPr>
            <p:spPr>
              <a:xfrm>
                <a:off x="5626339" y="3043854"/>
                <a:ext cx="10086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/>
                  <a:t>글을 작성한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유저만 가능</a:t>
                </a: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E5869F-6B24-4AB3-BC85-F229455CAA54}"/>
                  </a:ext>
                </a:extLst>
              </p:cNvPr>
              <p:cNvSpPr/>
              <p:nvPr/>
            </p:nvSpPr>
            <p:spPr>
              <a:xfrm>
                <a:off x="5714877" y="3817550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댓글 수정</a:t>
                </a: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AFF96235-C101-4A9D-9F57-285B4A958076}"/>
                  </a:ext>
                </a:extLst>
              </p:cNvPr>
              <p:cNvCxnSpPr>
                <a:cxnSpLocks/>
                <a:endCxn id="91" idx="1"/>
              </p:cNvCxnSpPr>
              <p:nvPr/>
            </p:nvCxnSpPr>
            <p:spPr>
              <a:xfrm>
                <a:off x="5399335" y="3986110"/>
                <a:ext cx="3155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5A081C30-752B-4BCF-8D1A-FB98A907AF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06" y="4482848"/>
                <a:ext cx="15777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5755ED3-0EC3-45C6-B819-A053C7BB39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06" y="3986109"/>
                <a:ext cx="0" cy="4967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BBCBC555-8630-4787-BA2F-B67AAF4E3FED}"/>
                  </a:ext>
                </a:extLst>
              </p:cNvPr>
              <p:cNvSpPr/>
              <p:nvPr/>
            </p:nvSpPr>
            <p:spPr>
              <a:xfrm>
                <a:off x="5714877" y="4323229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댓글 삭제</a:t>
                </a:r>
              </a:p>
            </p:txBody>
          </p:sp>
          <p:sp>
            <p:nvSpPr>
              <p:cNvPr id="57" name="오른쪽 중괄호 56">
                <a:extLst>
                  <a:ext uri="{FF2B5EF4-FFF2-40B4-BE49-F238E27FC236}">
                    <a16:creationId xmlns:a16="http://schemas.microsoft.com/office/drawing/2014/main" id="{EB3D499F-2248-421C-BCE3-07061346DEC5}"/>
                  </a:ext>
                </a:extLst>
              </p:cNvPr>
              <p:cNvSpPr/>
              <p:nvPr/>
            </p:nvSpPr>
            <p:spPr>
              <a:xfrm>
                <a:off x="6965033" y="3900531"/>
                <a:ext cx="155942" cy="731122"/>
              </a:xfrm>
              <a:prstGeom prst="rightBrace">
                <a:avLst>
                  <a:gd name="adj1" fmla="val 37572"/>
                  <a:gd name="adj2" fmla="val 53442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3F90DC-1AED-4AAD-9972-6D2847C17CE3}"/>
                  </a:ext>
                </a:extLst>
              </p:cNvPr>
              <p:cNvSpPr txBox="1"/>
              <p:nvPr/>
            </p:nvSpPr>
            <p:spPr>
              <a:xfrm>
                <a:off x="7044031" y="4072720"/>
                <a:ext cx="1162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/>
                  <a:t>댓글을 작성한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유저만 가능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C6808DC3-79C2-4C33-9693-EA4F55503BA8}"/>
                  </a:ext>
                </a:extLst>
              </p:cNvPr>
              <p:cNvSpPr/>
              <p:nvPr/>
            </p:nvSpPr>
            <p:spPr>
              <a:xfrm>
                <a:off x="2723131" y="3825195"/>
                <a:ext cx="1182624" cy="337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글 열람</a:t>
                </a:r>
              </a:p>
            </p:txBody>
          </p:sp>
        </p:grp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6DF586E6-8699-4A7B-814E-AC9D73DED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14520" y="3459212"/>
              <a:ext cx="553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004B8A5-4D11-4DD1-853C-1A0ECC07D51D}"/>
              </a:ext>
            </a:extLst>
          </p:cNvPr>
          <p:cNvCxnSpPr>
            <a:cxnSpLocks/>
          </p:cNvCxnSpPr>
          <p:nvPr/>
        </p:nvCxnSpPr>
        <p:spPr>
          <a:xfrm flipH="1">
            <a:off x="3102318" y="1386952"/>
            <a:ext cx="1" cy="1680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4D10EFB-29E3-4888-A37C-B4137365CB2F}"/>
              </a:ext>
            </a:extLst>
          </p:cNvPr>
          <p:cNvCxnSpPr>
            <a:cxnSpLocks/>
          </p:cNvCxnSpPr>
          <p:nvPr/>
        </p:nvCxnSpPr>
        <p:spPr>
          <a:xfrm>
            <a:off x="2041329" y="3067458"/>
            <a:ext cx="10609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BC554A5D-0008-41D5-A339-DFE0EF9FD0D7}"/>
              </a:ext>
            </a:extLst>
          </p:cNvPr>
          <p:cNvCxnSpPr>
            <a:cxnSpLocks/>
          </p:cNvCxnSpPr>
          <p:nvPr/>
        </p:nvCxnSpPr>
        <p:spPr>
          <a:xfrm flipH="1">
            <a:off x="2041329" y="3071765"/>
            <a:ext cx="1" cy="86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A1A06CD9-51CB-4802-9AD7-82DC7E7F266C}"/>
              </a:ext>
            </a:extLst>
          </p:cNvPr>
          <p:cNvCxnSpPr>
            <a:cxnSpLocks/>
          </p:cNvCxnSpPr>
          <p:nvPr/>
        </p:nvCxnSpPr>
        <p:spPr>
          <a:xfrm>
            <a:off x="5275470" y="4959750"/>
            <a:ext cx="3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2C168484-2EE4-4DAB-B701-903BECB84FFD}"/>
              </a:ext>
            </a:extLst>
          </p:cNvPr>
          <p:cNvCxnSpPr>
            <a:cxnSpLocks/>
          </p:cNvCxnSpPr>
          <p:nvPr/>
        </p:nvCxnSpPr>
        <p:spPr>
          <a:xfrm>
            <a:off x="3909908" y="3947018"/>
            <a:ext cx="0" cy="10127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295AD8F-03EA-411A-B15D-CB0A5CF90CC3}"/>
              </a:ext>
            </a:extLst>
          </p:cNvPr>
          <p:cNvCxnSpPr>
            <a:cxnSpLocks/>
          </p:cNvCxnSpPr>
          <p:nvPr/>
        </p:nvCxnSpPr>
        <p:spPr>
          <a:xfrm>
            <a:off x="3909908" y="4966700"/>
            <a:ext cx="1829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43E0872-6EDE-4FC1-BC20-FC8F7104A0E4}"/>
              </a:ext>
            </a:extLst>
          </p:cNvPr>
          <p:cNvCxnSpPr/>
          <p:nvPr/>
        </p:nvCxnSpPr>
        <p:spPr>
          <a:xfrm rot="16200000" flipH="1">
            <a:off x="2882883" y="1606388"/>
            <a:ext cx="744719" cy="305849"/>
          </a:xfrm>
          <a:prstGeom prst="bentConnector3">
            <a:avLst>
              <a:gd name="adj1" fmla="val 995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845</Words>
  <Application>Microsoft Office PowerPoint</Application>
  <PresentationFormat>A4 용지(210x297mm)</PresentationFormat>
  <Paragraphs>329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Noto Sans Korean Bold</vt:lpstr>
      <vt:lpstr>HY엽서M</vt:lpstr>
      <vt:lpstr>함초롬돋움</vt:lpstr>
      <vt:lpstr>Arial</vt:lpstr>
      <vt:lpstr>Noto Sans Korean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hong geonho</cp:lastModifiedBy>
  <cp:revision>324</cp:revision>
  <dcterms:created xsi:type="dcterms:W3CDTF">2014-08-30T22:01:36Z</dcterms:created>
  <dcterms:modified xsi:type="dcterms:W3CDTF">2020-11-30T08:37:18Z</dcterms:modified>
  <cp:version>1000.0000.01</cp:version>
</cp:coreProperties>
</file>